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7"/>
  </p:notesMasterIdLst>
  <p:sldIdLst>
    <p:sldId id="256" r:id="rId2"/>
    <p:sldId id="329" r:id="rId3"/>
    <p:sldId id="257" r:id="rId4"/>
    <p:sldId id="333" r:id="rId5"/>
    <p:sldId id="33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335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36" r:id="rId32"/>
    <p:sldId id="282" r:id="rId33"/>
    <p:sldId id="35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40" r:id="rId52"/>
    <p:sldId id="347" r:id="rId53"/>
    <p:sldId id="341" r:id="rId54"/>
    <p:sldId id="342" r:id="rId55"/>
    <p:sldId id="343" r:id="rId56"/>
    <p:sldId id="346" r:id="rId57"/>
    <p:sldId id="345" r:id="rId58"/>
    <p:sldId id="344" r:id="rId59"/>
    <p:sldId id="300" r:id="rId60"/>
    <p:sldId id="301" r:id="rId61"/>
    <p:sldId id="302" r:id="rId62"/>
    <p:sldId id="303" r:id="rId63"/>
    <p:sldId id="304" r:id="rId64"/>
    <p:sldId id="305" r:id="rId65"/>
    <p:sldId id="338" r:id="rId66"/>
    <p:sldId id="353" r:id="rId67"/>
    <p:sldId id="306" r:id="rId68"/>
    <p:sldId id="307" r:id="rId69"/>
    <p:sldId id="308" r:id="rId70"/>
    <p:sldId id="309" r:id="rId71"/>
    <p:sldId id="310" r:id="rId72"/>
    <p:sldId id="311" r:id="rId73"/>
    <p:sldId id="330" r:id="rId74"/>
    <p:sldId id="312" r:id="rId75"/>
    <p:sldId id="313" r:id="rId76"/>
    <p:sldId id="314" r:id="rId77"/>
    <p:sldId id="332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48" r:id="rId91"/>
    <p:sldId id="349" r:id="rId92"/>
    <p:sldId id="351" r:id="rId93"/>
    <p:sldId id="327" r:id="rId94"/>
    <p:sldId id="354" r:id="rId95"/>
    <p:sldId id="328" r:id="rId9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98"/>
      <p:bold r:id="rId99"/>
      <p:italic r:id="rId100"/>
      <p:boldItalic r:id="rId101"/>
    </p:embeddedFont>
    <p:embeddedFont>
      <p:font typeface="Ubuntu Condensed" panose="020B0506030602030204" pitchFamily="34" charset="0"/>
      <p:regular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6ACC8C-B66B-4B3B-987E-DF4178315F3B}" v="2" dt="2023-07-27T11:42:43.668"/>
    <p1510:client id="{51136440-C381-411D-B5B2-197164341040}" v="1229" dt="2023-07-27T14:03:47.495"/>
    <p1510:client id="{D3D06D4C-0812-8483-1EDF-1E8042C768E0}" v="573" dt="2023-07-26T14:34:02.419"/>
    <p1510:client id="{EFD2D546-A971-713C-8842-B5E1C3C4021F}" v="170" dt="2023-07-26T16:42:11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Idhistory?g=ENSDARG00000058767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genome/genebuild/automatic_coding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db=core;g=ENSDARG00000059398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db=core;g=ENSDARG00000077526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sembl.org/info/genome/genebuild/transcript_quality_tags.html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db=core;r=1:10822281-10882903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genome/compara/index.html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2.buschlab.org/data/3p-seq.bed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anio-code.zfin.org/dataExport/daniocode/detailSeries/360/" TargetMode="External"/><Relationship Id="rId4" Type="http://schemas.openxmlformats.org/officeDocument/2006/relationships/hyperlink" Target="https://danio-code.zfin.org/files/annotated_files/3P-seq/DCD007025BS/danRer11.DCD007934DT_paracluOut.bed" TargetMode="Externa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e2b5c38a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e2b5c38a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Ensembl archives always brown colour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fba7b8d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fba7b8d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e2b5c38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e2b5c38a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e2b5c38a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e2b5c38a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searches gene name, descriptions and synonyms. Synonyms can be old names for genes and can be confusing if names have swapped.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e2b5c38a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e2b5c38a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e2b5c38a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e2b5c38a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2b5c38a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2b5c38a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2b5c38a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2b5c38a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ttna was changed to ttn.2 because the a indicates an ohnolog whereas they actually resulted from a tandem duplication (both on chromosome 9)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2b5c38a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2b5c38a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2b5c38a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2b5c38a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fba7b8dc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fba7b8dc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493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e2b5c38a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e2b5c38a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e2b5c38a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e2b5c38a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three genes merged into one in Ensembl 87 (GRCz10)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https://www.ensembl.org/Danio_rerio/Gene/Idhistory?g=ENSDARG00000058767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e2b5c38a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e2b5c38a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e2b5c38a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e2b5c38a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147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2b5c38a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2b5c38a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e2b5c38a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e2b5c38a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transcripts included that may just represent transcription problems and have very low expression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not all of the genome - or even all clones - has been manually annotated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e2b5c38a2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e2b5c38a2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still took months to run when we last ran automatic annotation for zebrafish genebuild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genes can be missing if sequence not deposited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PDF in supplemental materials describing gene annotation method for GRCz11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https://www.ensembl.org/info/genome/genebuild/automatic_coding.html</a:t>
            </a:r>
            <a:r>
              <a:rPr lang="en-GB"/>
              <a:t> for more info, including on pseudogenes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e2b5c38a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e2b5c38a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https://www.ensembl.org/Danio_rerio/Gene/Summary?db=core;g=ENSDARG00000059398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e2b5c38a2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e2b5c38a2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Note PDF in supplemental materials describing how APPRIS select isoforms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https://www.ensembl.org/Danio_rerio/Gene/Summary?db=core;g=ENSDARG00000077526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https://www.ensembl.org/info/genome/genebuild/transcript_quality_tags.html</a:t>
            </a:r>
            <a:r>
              <a:rPr lang="en-GB"/>
              <a:t> for more info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e2b5c38a2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e2b5c38a2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Sequence: 4 clones; 2 genes on forward strand, 1 on reverse; some manual annotation (gold) and some automatic (red); cDNA (correct strand) and EST (both strands) tracks supporting genes; variant tracks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fba7b8dc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fba7b8dc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e2b5c38a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e2b5c38a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click on any feature for more info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fba7b8dc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fba7b8dc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732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fba7b8dc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fba7b8dc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fba7b8dc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fba7b8dc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742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fba7b8dc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fba7b8dc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e2b5c38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e2b5c38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“Configure this page”; under Genes turn on RefSeq GFF3 (Expanded with labels); under RNASeq models turn on Gene models for top 5 (click and drag); under Repeat regions turn on Type II Transposons (Compact)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Skip ahead to next slide to introduce RefSeq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Warning: Seem to have to select both Type II Transposons options to guarantee it works!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e4880a6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e4880a6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e2b5c38a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e2b5c38a2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Note RefSeq annotation agrees and RNASeq model indicates longer 3' UTR for rpl36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Note wouldn’t necessarily trust retained intron at 5’ end of ftsj3 RNA-seq models since not supported by other models and may just reflect genomic DNA contamination or 3’ bias of RNA-seq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fba7b8dc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fba7b8dc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https://www.ensembl.org/Danio_rerio/Location/View?db=core;r=1:10822281-10882903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e2b5c38a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e2b5c38a2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fba7b8dc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fba7b8dc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0486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e2b5c38a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e2b5c38a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e2b5c38a2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e2b5c38a2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e2b5c38a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e2b5c38a2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e2b5c38a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e2b5c38a2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e2b5c38a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e2b5c38a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e2b5c38a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e2b5c38a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e4880a63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e4880a63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that clicking “18 White et al” shows stages in correct order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data come from our group’s embryonic development RNA-seq time course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can easily add more genes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fba7b8dc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fba7b8dc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help info: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https://www.ensembl.org/info/genome/compara/index.html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fba7b8dc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fba7b8dc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TreeFam defines gene families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fba7b8dc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fba7b8dc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fba7b8dc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fba7b8dc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86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funnels are collapsed subtrees and can be clicked to expand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exercise: Try and expand/collapse subtrees, such that you have both paralogs visible.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funnels are collapsed subtrees and can be clicked to expand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exercise: Try and expand/collapse subtrees, such that you have both paralogs visible.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30521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funnels are collapsed subtrees and can be clicked to expand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exercise: Try and expand/collapse subtrees, such that you have both paralogs visible.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48570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funnels are collapsed subtrees and can be clicked to expand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exercise: Try and expand/collapse subtrees, such that you have both paralogs visible.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69340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1804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8810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7408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4084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323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fba7b8dc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fba7b8dc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fba7b8dc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fba7b8dc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fba7b8dc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fba7b8dc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fba7b8dc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fba7b8dc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fba7b8dc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fba7b8dc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fba7b8dc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fba7b8dc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ba7b8dc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ba7b8dc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fba7b8dc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fba7b8dc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27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fba7b8dc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fba7b8dc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6491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fba7b8dc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fba7b8dc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e2b5c38a2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e2b5c38a2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e2b5c38a2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e2b5c38a2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the popular species at the top. And chicken.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e2b5c38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e2b5c38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zebrafish the third most commonly used organism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e2b5c38a2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e2b5c38a2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can press Count at any time and see how many genes (or variants) remain after filtering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e2b5c38a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e2b5c38a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count is shown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attributes are listed in the output in the order they are selected here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e2b5c38a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e2b5c38a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for big datasets can get an email notification when ready for download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ba7b8dc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fba7b8dc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4401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6dff29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36dff299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click on Save icon to store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that saved data can also be shared with other users by making a group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e2b5c38a2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3e2b5c38a2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VEP is under Tools, but also has entry in top level Ensembl menu, like BLAST/BLAT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coordinates of induced mutations in lonp from ZMP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e2b5c38a2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e2b5c38a2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0 for SIFT = deleterious; blue for SIFT = low confidence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ba7b8dc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fba7b8dc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5740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6dff299b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36dff299b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coordinates of mutations in lonp from ZMP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6dff299b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6dff299b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99bfa8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99bfa8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good transcript on clone sequence, but spindly transcript with intron in 5’ UTR on WGS sequence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6dff299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6dff299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that output is produced as a downloadable BED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converting only two coordinates then would probably use BLAST, but Assembly Converter can convert thousands of coordinates at a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6dff299b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36dff299b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primers:</a:t>
            </a:r>
            <a:br>
              <a:rPr lang="en-GB"/>
            </a:br>
            <a:r>
              <a:rPr lang="en-GB"/>
              <a:t>Left: </a:t>
            </a:r>
            <a:r>
              <a:rPr lang="en-GB" sz="1150">
                <a:solidFill>
                  <a:schemeClr val="dk1"/>
                </a:solidFill>
                <a:highlight>
                  <a:srgbClr val="FFFFFF"/>
                </a:highlight>
              </a:rPr>
              <a:t>CCCGGGGAGCAGTTTGAT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highlight>
                  <a:srgbClr val="FFFFFF"/>
                </a:highlight>
              </a:rPr>
              <a:t>Right: CGTTGGGTGGAGTAGGTCTG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6dff299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6dff299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6dff299b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36dff299b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two products in this case, but one is on alternative scaffold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6dff299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6dff299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e4880a63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e4880a63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https://mbl2023.buschlab.org/data/3p-seq.bed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Originally downloaded from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https://danio-code.zfin.org/files/annotated_files/3P-seq/DCD007025BS/danRer11.DCD007934DT_paracluOut.bed</a:t>
            </a:r>
            <a:r>
              <a:rPr lang="en-GB"/>
              <a:t> /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https://danio-code.zfin.org/dataExport/daniocode/detailSeries/360/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3P-Seq data from 24 </a:t>
            </a:r>
            <a:r>
              <a:rPr lang="en-GB" err="1"/>
              <a:t>hpf</a:t>
            </a:r>
            <a:r>
              <a:rPr lang="en-GB"/>
              <a:t> from the </a:t>
            </a:r>
            <a:r>
              <a:rPr lang="en-GB" err="1"/>
              <a:t>Bartel</a:t>
            </a:r>
            <a:r>
              <a:rPr lang="en-GB"/>
              <a:t> lab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Tags 3’ ends: Poly(A)-Position Profiling by Sequencing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e4880a63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e4880a63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tag supporting 3’ end of gold transcript, but not red transcript or any of the partial RNA-seq 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note tag not associated with any reverse strand gene (point out agreement with Lawson data later)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e4880a63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3e4880a63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Situation for rpl36 is more complex but largely agrees with known 3’ end and casts doubt on extended UTR of RNA-seq gene 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dff299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dff299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6dff299b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36dff299b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spurious 5’ exon in lonp1 that probably isn’t real since it overlaps a gene on the other strand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Also, a transcript supports the downstream 3P-Seq tag (and seems to have led to ftsj3 being erroneously placed on the reverse strand, even though the rest of its transcripts are on the forward strand)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e2b5c38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e2b5c38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N50 = measure of how contiguous genome is (50% of sequence is in contigs longer than 7 Mbp)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Ideogram shows locations of alternative scaffolds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dff299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dff299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0006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dff299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dff299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3498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dff299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dff299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00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ba7b8dc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fba7b8dc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ba7b8dc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fba7b8dc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0375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3fba7b8dc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3fba7b8dc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ch Lab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2365700" y="511725"/>
            <a:ext cx="48321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0" y="393307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info/website/archives/assembly.html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54.ensembl.org/" TargetMode="External"/><Relationship Id="rId5" Type="http://schemas.openxmlformats.org/officeDocument/2006/relationships/hyperlink" Target="http://e77.ensembl.org/" TargetMode="External"/><Relationship Id="rId4" Type="http://schemas.openxmlformats.org/officeDocument/2006/relationships/hyperlink" Target="http://e91.ensembl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about/mirror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useast.ensembl.org/" TargetMode="External"/><Relationship Id="rId4" Type="http://schemas.openxmlformats.org/officeDocument/2006/relationships/hyperlink" Target="https://www.ensembl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Tools/IDMapp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Tools/IDMappe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about/specie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genome/compara/analyses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nsembl.org/info/genome/compara/multiple_genome_alignment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Tools/VEP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Tools/AssemblyConverter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nsembl.org/info/website/upload/bed.html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Pcr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Pcr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Pcr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data/3p-seq.bed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assmed.edu/lawson-lab/reagents/zebrafish-transcriptome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massmed.edu/globalassets/lawson-lab/downloadfiles/v4.3.2.gtf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assmed.edu/lawson-lab/reagents/zebrafish-transcriptome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hyperlink" Target="https://www.umassmed.edu/globalassets/lawson-lab/downloadfiles/v4.3.2.gt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o-code.zfin.org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o-code.zfin.org/trackhub/DANIO-CODE.hub.txt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nio-code.zfin.org/help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o-code.zfin.org/trackhub/DANIO-CODE.hub.txt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hyperlink" Target="https://danio-code.zfin.org/help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Genome Literacy Workshop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Elisabeth Busch-</a:t>
            </a:r>
            <a:r>
              <a:rPr lang="en-GB" err="1"/>
              <a:t>Nentwich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&amp; </a:t>
            </a:r>
            <a:r>
              <a:rPr lang="en-GB" err="1"/>
              <a:t>Pavol</a:t>
            </a:r>
            <a:r>
              <a:rPr lang="en-GB"/>
              <a:t> </a:t>
            </a:r>
            <a:r>
              <a:rPr lang="en-GB" err="1"/>
              <a:t>Kramár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Older Assemblies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828800" cy="14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Previous assemblies available in Ensembl </a:t>
            </a:r>
            <a:r>
              <a:rPr lang="en-GB" b="1"/>
              <a:t>archives</a:t>
            </a:r>
            <a:r>
              <a:rPr lang="en-GB"/>
              <a:t>: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www.ensembl.org/info/website/archives/assembly.html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GRCz10 / danRer10: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http://e91.ensembl.org/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Zv9 / danRer7: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http://e77.ensembl.org/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Zv8 / danRer6: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http://e54.ensembl.org/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100" y="2376600"/>
            <a:ext cx="4086273" cy="269025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9"/>
          <p:cNvSpPr txBox="1"/>
          <p:nvPr/>
        </p:nvSpPr>
        <p:spPr>
          <a:xfrm>
            <a:off x="311700" y="2783325"/>
            <a:ext cx="440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Even </a:t>
            </a:r>
            <a:r>
              <a:rPr lang="en-GB" sz="1800" b="1">
                <a:latin typeface="Roboto"/>
                <a:ea typeface="Roboto"/>
                <a:cs typeface="Roboto"/>
                <a:sym typeface="Roboto"/>
              </a:rPr>
              <a:t>older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assemblies available in UCSC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Numbering coordinated when </a:t>
            </a:r>
            <a:r>
              <a:rPr lang="en-GB" sz="1800" b="1">
                <a:latin typeface="Roboto"/>
                <a:ea typeface="Roboto"/>
                <a:cs typeface="Roboto"/>
                <a:sym typeface="Roboto"/>
              </a:rPr>
              <a:t>GRC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(Genome Reference Consortium) took over managing zebrafish assembly from Sanger Institute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Ensembl Mirrors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Mirrors: </a:t>
            </a:r>
            <a:r>
              <a:rPr lang="en-GB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www.ensembl.org/info/about/mirrors.html</a:t>
            </a:r>
            <a:endParaRPr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 site (UK): </a:t>
            </a:r>
            <a:r>
              <a:rPr lang="en-GB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www.ensembl.org</a:t>
            </a:r>
            <a:endParaRPr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 East mirror: </a:t>
            </a:r>
            <a:r>
              <a:rPr lang="en-GB" u="sng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useast.ensembl.org</a:t>
            </a:r>
            <a:endParaRPr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Most often slow due to chosen tracks though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" name="Google Shape;110;p20" descr="A close-up of words&#10;&#10;Description automatically generated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723412" y="2781880"/>
            <a:ext cx="5692215" cy="1751719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0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Follow link from </a:t>
            </a:r>
            <a:r>
              <a:rPr lang="en-GB" b="1"/>
              <a:t>ZFIN</a:t>
            </a:r>
            <a:endParaRPr b="1"/>
          </a:p>
        </p:txBody>
      </p:sp>
      <p:grpSp>
        <p:nvGrpSpPr>
          <p:cNvPr id="117" name="Google Shape;117;p21"/>
          <p:cNvGrpSpPr/>
          <p:nvPr/>
        </p:nvGrpSpPr>
        <p:grpSpPr>
          <a:xfrm>
            <a:off x="4766247" y="1082775"/>
            <a:ext cx="4118200" cy="3991024"/>
            <a:chOff x="4766247" y="1082775"/>
            <a:chExt cx="4118200" cy="3991024"/>
          </a:xfrm>
        </p:grpSpPr>
        <p:pic>
          <p:nvPicPr>
            <p:cNvPr id="118" name="Google Shape;1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6247" y="1082775"/>
              <a:ext cx="4118200" cy="3991024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9" name="Google Shape;119;p21"/>
            <p:cNvSpPr/>
            <p:nvPr/>
          </p:nvSpPr>
          <p:spPr>
            <a:xfrm>
              <a:off x="6711650" y="2969000"/>
              <a:ext cx="1080300" cy="188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6391050" y="4703625"/>
              <a:ext cx="1965300" cy="2517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0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>
                <a:solidFill>
                  <a:srgbClr val="B7B7B7"/>
                </a:solidFill>
              </a:rPr>
              <a:t>Follow link from </a:t>
            </a:r>
            <a:r>
              <a:rPr lang="en-GB" b="1">
                <a:solidFill>
                  <a:srgbClr val="B7B7B7"/>
                </a:solidFill>
              </a:rPr>
              <a:t>ZFIN</a:t>
            </a:r>
            <a:endParaRPr b="1"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Search</a:t>
            </a:r>
            <a:r>
              <a:rPr lang="en-GB"/>
              <a:t> by gene name on Ensembl (or old name or mutant name)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1521B-3D0B-E458-1E9A-49202FACB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54" y="1491431"/>
            <a:ext cx="5418879" cy="3212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>
                <a:solidFill>
                  <a:srgbClr val="B7B7B7"/>
                </a:solidFill>
              </a:rPr>
              <a:t>Follow link from </a:t>
            </a:r>
            <a:r>
              <a:rPr lang="en-GB" b="1">
                <a:solidFill>
                  <a:srgbClr val="B7B7B7"/>
                </a:solidFill>
              </a:rPr>
              <a:t>ZFIN</a:t>
            </a:r>
            <a:endParaRPr b="1"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Search</a:t>
            </a:r>
            <a:r>
              <a:rPr lang="en-GB">
                <a:solidFill>
                  <a:srgbClr val="B7B7B7"/>
                </a:solidFill>
              </a:rPr>
              <a:t> by gene name on Ensembl (or old name or mutant name)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Search using </a:t>
            </a:r>
            <a:r>
              <a:rPr lang="en-GB" b="1">
                <a:solidFill>
                  <a:schemeClr val="dk1"/>
                </a:solidFill>
              </a:rPr>
              <a:t>BLAST</a:t>
            </a:r>
            <a:r>
              <a:rPr lang="en-GB">
                <a:solidFill>
                  <a:schemeClr val="dk1"/>
                </a:solidFill>
              </a:rPr>
              <a:t> or </a:t>
            </a:r>
            <a:r>
              <a:rPr lang="en-GB" b="1">
                <a:solidFill>
                  <a:schemeClr val="dk1"/>
                </a:solidFill>
              </a:rPr>
              <a:t>BLAT</a:t>
            </a:r>
            <a:r>
              <a:rPr lang="en-GB">
                <a:solidFill>
                  <a:schemeClr val="dk1"/>
                </a:solidFill>
              </a:rPr>
              <a:t> on Ensembl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BLAT is faster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BLAST finds more distant alignments + alternative scaffolds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No BLAST/BLAT on Ensembl archive sites but can use BLAT on UCSC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4" name="Google Shape;134;p23"/>
          <p:cNvGrpSpPr/>
          <p:nvPr/>
        </p:nvGrpSpPr>
        <p:grpSpPr>
          <a:xfrm>
            <a:off x="4328300" y="2215550"/>
            <a:ext cx="4663301" cy="2711901"/>
            <a:chOff x="4328300" y="2215550"/>
            <a:chExt cx="4663301" cy="2711901"/>
          </a:xfrm>
        </p:grpSpPr>
        <p:pic>
          <p:nvPicPr>
            <p:cNvPr id="135" name="Google Shape;13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8300" y="2215550"/>
              <a:ext cx="4663301" cy="2711901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6" name="Google Shape;136;p23"/>
            <p:cNvSpPr/>
            <p:nvPr/>
          </p:nvSpPr>
          <p:spPr>
            <a:xfrm>
              <a:off x="5094700" y="2272050"/>
              <a:ext cx="459900" cy="188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6700" cy="3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>
                <a:solidFill>
                  <a:srgbClr val="B7B7B7"/>
                </a:solidFill>
              </a:rPr>
              <a:t>Follow link from </a:t>
            </a:r>
            <a:r>
              <a:rPr lang="en-GB" b="1">
                <a:solidFill>
                  <a:srgbClr val="B7B7B7"/>
                </a:solidFill>
              </a:rPr>
              <a:t>ZFIN</a:t>
            </a:r>
            <a:endParaRPr b="1"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Search</a:t>
            </a:r>
            <a:r>
              <a:rPr lang="en-GB">
                <a:solidFill>
                  <a:srgbClr val="B7B7B7"/>
                </a:solidFill>
              </a:rPr>
              <a:t> by gene name on </a:t>
            </a:r>
            <a:r>
              <a:rPr lang="en-GB" err="1">
                <a:solidFill>
                  <a:srgbClr val="B7B7B7"/>
                </a:solidFill>
              </a:rPr>
              <a:t>Ensembl</a:t>
            </a:r>
            <a:r>
              <a:rPr lang="en-GB">
                <a:solidFill>
                  <a:srgbClr val="B7B7B7"/>
                </a:solidFill>
              </a:rPr>
              <a:t> (or old name or mutant name)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>
                <a:solidFill>
                  <a:srgbClr val="B7B7B7"/>
                </a:solidFill>
              </a:rPr>
              <a:t>Search using </a:t>
            </a:r>
            <a:r>
              <a:rPr lang="en-GB" b="1">
                <a:solidFill>
                  <a:srgbClr val="B7B7B7"/>
                </a:solidFill>
              </a:rPr>
              <a:t>BLAST</a:t>
            </a:r>
            <a:r>
              <a:rPr lang="en-GB">
                <a:solidFill>
                  <a:srgbClr val="B7B7B7"/>
                </a:solidFill>
              </a:rPr>
              <a:t> or </a:t>
            </a:r>
            <a:r>
              <a:rPr lang="en-GB" b="1">
                <a:solidFill>
                  <a:srgbClr val="B7B7B7"/>
                </a:solidFill>
              </a:rPr>
              <a:t>BLAT</a:t>
            </a:r>
            <a:r>
              <a:rPr lang="en-GB">
                <a:solidFill>
                  <a:srgbClr val="B7B7B7"/>
                </a:solidFill>
              </a:rPr>
              <a:t> on </a:t>
            </a:r>
            <a:r>
              <a:rPr lang="en-GB" err="1">
                <a:solidFill>
                  <a:srgbClr val="B7B7B7"/>
                </a:solidFill>
              </a:rPr>
              <a:t>Ensembl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-GB">
                <a:solidFill>
                  <a:srgbClr val="B7B7B7"/>
                </a:solidFill>
              </a:rPr>
              <a:t>BLAT is faster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-GB">
                <a:solidFill>
                  <a:srgbClr val="B7B7B7"/>
                </a:solidFill>
              </a:rPr>
              <a:t>BLAST finds more distant alignments + alternative scaffolds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-GB">
                <a:solidFill>
                  <a:srgbClr val="B7B7B7"/>
                </a:solidFill>
              </a:rPr>
              <a:t>No BLAST/BLAT on </a:t>
            </a:r>
            <a:r>
              <a:rPr lang="en-GB" err="1">
                <a:solidFill>
                  <a:srgbClr val="B7B7B7"/>
                </a:solidFill>
              </a:rPr>
              <a:t>Ensembl</a:t>
            </a:r>
            <a:r>
              <a:rPr lang="en-GB">
                <a:solidFill>
                  <a:srgbClr val="B7B7B7"/>
                </a:solidFill>
              </a:rPr>
              <a:t> archive sites but can use BLAT on UCSC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Check gene correct by checking </a:t>
            </a:r>
            <a:r>
              <a:rPr lang="en-GB" b="1">
                <a:solidFill>
                  <a:schemeClr val="dk1"/>
                </a:solidFill>
              </a:rPr>
              <a:t>orthologues</a:t>
            </a:r>
            <a:r>
              <a:rPr lang="en-GB">
                <a:solidFill>
                  <a:schemeClr val="dk1"/>
                </a:solidFill>
              </a:rPr>
              <a:t> and/or </a:t>
            </a:r>
            <a:r>
              <a:rPr lang="en-GB" b="1">
                <a:solidFill>
                  <a:schemeClr val="dk1"/>
                </a:solidFill>
              </a:rPr>
              <a:t>synteny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050" y="2675525"/>
            <a:ext cx="4510801" cy="1996172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Names</a:t>
            </a: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Names assigned to </a:t>
            </a:r>
            <a:r>
              <a:rPr lang="en-GB" err="1"/>
              <a:t>Ensembl</a:t>
            </a:r>
            <a:r>
              <a:rPr lang="en-GB"/>
              <a:t> genes automatically based on </a:t>
            </a:r>
            <a:r>
              <a:rPr lang="en-GB" b="1"/>
              <a:t>sequence similarity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Mistakes are possible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Names can change</a:t>
            </a:r>
            <a:endParaRPr/>
          </a:p>
          <a:p>
            <a:r>
              <a:rPr lang="en-GB" b="1"/>
              <a:t>ZFIN gene symbols</a:t>
            </a:r>
            <a:r>
              <a:rPr lang="en-GB"/>
              <a:t> (i.e. the name assigned by ZFIN) are preferred, but other databases are also used, e.g. HGNC (HUGO* Gene Nomenclature Committee) and </a:t>
            </a:r>
            <a:r>
              <a:rPr lang="en-GB" err="1"/>
              <a:t>miRBase</a:t>
            </a:r>
            <a:endParaRPr lang="en-GB"/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Description indicates source of name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Genes without a match are given a name based on the sequence used to identify them, </a:t>
            </a:r>
            <a:r>
              <a:rPr lang="en-GB" err="1"/>
              <a:t>e.g</a:t>
            </a:r>
            <a:r>
              <a:rPr lang="en-GB"/>
              <a:t> AL645792.1 (clone) or </a:t>
            </a:r>
            <a:r>
              <a:rPr lang="en-GB" b="1"/>
              <a:t>CABZ</a:t>
            </a:r>
            <a:r>
              <a:rPr lang="en-GB"/>
              <a:t>01052570.1 (WGS)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75" y="4187700"/>
            <a:ext cx="7469443" cy="8173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1" name="Google Shape;151;p25"/>
          <p:cNvSpPr/>
          <p:nvPr/>
        </p:nvSpPr>
        <p:spPr>
          <a:xfrm>
            <a:off x="3624150" y="4530175"/>
            <a:ext cx="885000" cy="23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EE645-0538-3BBA-3DF9-15109C38B850}"/>
              </a:ext>
            </a:extLst>
          </p:cNvPr>
          <p:cNvSpPr txBox="1"/>
          <p:nvPr/>
        </p:nvSpPr>
        <p:spPr>
          <a:xfrm>
            <a:off x="5926153" y="3837136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*HUGO: Human Genome Organization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Stable IDs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to use stable IDs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</a:t>
            </a:r>
            <a:r>
              <a:rPr lang="en-GB" b="1"/>
              <a:t>ENS</a:t>
            </a:r>
            <a:r>
              <a:rPr lang="en-GB"/>
              <a:t>DARG00000028213 (ttn.2 or ttna)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ENS</a:t>
            </a:r>
            <a:r>
              <a:rPr lang="en-GB"/>
              <a:t> = Ensembl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Stable IDs</a:t>
            </a:r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to use stable IDs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ENS</a:t>
            </a:r>
            <a:r>
              <a:rPr lang="en-GB" b="1"/>
              <a:t>DAR</a:t>
            </a:r>
            <a:r>
              <a:rPr lang="en-GB"/>
              <a:t>G00000028213 (ttn.2 or ttna)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ENS</a:t>
            </a:r>
            <a:r>
              <a:rPr lang="en-GB">
                <a:solidFill>
                  <a:srgbClr val="B7B7B7"/>
                </a:solidFill>
              </a:rPr>
              <a:t> = Ensembl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DAR</a:t>
            </a:r>
            <a:r>
              <a:rPr lang="en-GB"/>
              <a:t> = Danio rerio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Stable IDs</a:t>
            </a: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to use stable IDs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ENSDAR</a:t>
            </a:r>
            <a:r>
              <a:rPr lang="en-GB" b="1"/>
              <a:t>G</a:t>
            </a:r>
            <a:r>
              <a:rPr lang="en-GB"/>
              <a:t>00000028213 (ttn.2 or ttna)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ENS</a:t>
            </a:r>
            <a:r>
              <a:rPr lang="en-GB">
                <a:solidFill>
                  <a:srgbClr val="B7B7B7"/>
                </a:solidFill>
              </a:rPr>
              <a:t> = Ensembl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DAR</a:t>
            </a:r>
            <a:r>
              <a:rPr lang="en-GB">
                <a:solidFill>
                  <a:srgbClr val="B7B7B7"/>
                </a:solidFill>
              </a:rPr>
              <a:t> = Danio rerio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G</a:t>
            </a:r>
            <a:r>
              <a:rPr lang="en-GB"/>
              <a:t> = Gene (also T for Transcript, P for Peptide and E for exon)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genome literacy?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Saves time and effort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err="1">
                <a:solidFill>
                  <a:schemeClr val="dk1"/>
                </a:solidFill>
                <a:highlight>
                  <a:srgbClr val="FFFFFF"/>
                </a:highlight>
              </a:rPr>
              <a:t>Ensembl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collates a lot of published information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Knowing how to find that can (at least partially) replace trawling through papers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Better experimental design for gene editing experiments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Understand gene structure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Understand splice variants and expression behaviour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Download data without coding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Sequence, phenotypes, gene ontology annotations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Customise genome browser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Switch on relevant tracks, upload your own data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GB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1" indent="-342900">
              <a:buSzPts val="1800"/>
              <a:buChar char="●"/>
            </a:pPr>
            <a:endParaRPr lang="en-GB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12256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IDs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completely stable, if annotation or underlying assembly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Stable IDs have </a:t>
            </a:r>
            <a:r>
              <a:rPr lang="en-GB" b="1"/>
              <a:t>versions</a:t>
            </a:r>
            <a:r>
              <a:rPr lang="en-GB"/>
              <a:t>, e.g. ENSDARG00000058767.4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ENSDARG</a:t>
            </a:r>
            <a:r>
              <a:rPr lang="en-GB"/>
              <a:t> increases if transcripts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ENSDART</a:t>
            </a:r>
            <a:r>
              <a:rPr lang="en-GB"/>
              <a:t> increases if splicing, chromosome or sequence of transcript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ENSDARP</a:t>
            </a:r>
            <a:r>
              <a:rPr lang="en-GB"/>
              <a:t> increases if peptide's sequence changes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ENSDARE</a:t>
            </a:r>
            <a:r>
              <a:rPr lang="en-GB"/>
              <a:t> increases if exon's sequence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</a:t>
            </a:r>
            <a:r>
              <a:rPr lang="en-GB" b="1"/>
              <a:t>removed</a:t>
            </a:r>
            <a:r>
              <a:rPr lang="en-GB"/>
              <a:t>, e.g. searching for ENSDARG00000058767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IDs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completely stable, if annotation or underlying assembly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Stable IDs have </a:t>
            </a:r>
            <a:r>
              <a:rPr lang="en-GB" b="1"/>
              <a:t>versions</a:t>
            </a:r>
            <a:r>
              <a:rPr lang="en-GB"/>
              <a:t>, e.g. ENSDARG00000058767.4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ENSDARG</a:t>
            </a:r>
            <a:r>
              <a:rPr lang="en-GB"/>
              <a:t> increases if transcripts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ENSDART</a:t>
            </a:r>
            <a:r>
              <a:rPr lang="en-GB"/>
              <a:t> increases if splicing, chromosome or sequence of transcript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ENSDARP</a:t>
            </a:r>
            <a:r>
              <a:rPr lang="en-GB"/>
              <a:t> increases if peptide's sequence changes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ENSDARE</a:t>
            </a:r>
            <a:r>
              <a:rPr lang="en-GB"/>
              <a:t> increases if exon's sequence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</a:t>
            </a:r>
            <a:r>
              <a:rPr lang="en-GB" b="1"/>
              <a:t>removed</a:t>
            </a:r>
            <a:r>
              <a:rPr lang="en-GB"/>
              <a:t>, e.g. searching for ENSDARG00000058767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201" y="1194300"/>
            <a:ext cx="4928098" cy="376422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p30"/>
          <p:cNvSpPr/>
          <p:nvPr/>
        </p:nvSpPr>
        <p:spPr>
          <a:xfrm>
            <a:off x="5032000" y="1805100"/>
            <a:ext cx="1331100" cy="195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IDs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completely stable, if annotation or underlying assembly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Stable IDs have </a:t>
            </a:r>
            <a:r>
              <a:rPr lang="en-GB" b="1"/>
              <a:t>versions</a:t>
            </a:r>
            <a:r>
              <a:rPr lang="en-GB"/>
              <a:t>, e.g. ENSDARG00000058767.4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ENSDARG</a:t>
            </a:r>
            <a:r>
              <a:rPr lang="en-GB"/>
              <a:t> increases if transcripts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ENSDART</a:t>
            </a:r>
            <a:r>
              <a:rPr lang="en-GB"/>
              <a:t> increases if splicing, chromosome or sequence of transcript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ENSDARP</a:t>
            </a:r>
            <a:r>
              <a:rPr lang="en-GB"/>
              <a:t> increases if peptide's sequence changes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ENSDARE</a:t>
            </a:r>
            <a:r>
              <a:rPr lang="en-GB"/>
              <a:t> increases if exon's sequence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</a:t>
            </a:r>
            <a:r>
              <a:rPr lang="en-GB" b="1"/>
              <a:t>removed</a:t>
            </a:r>
            <a:r>
              <a:rPr lang="en-GB"/>
              <a:t>, e.g. searching for ENSDARG00000058767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use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www.ensembl.org/Danio_rerio/Tools/IDMapper</a:t>
            </a:r>
            <a:r>
              <a:rPr lang="en-GB"/>
              <a:t> to convert older IDs to what they </a:t>
            </a:r>
            <a:r>
              <a:rPr lang="en-GB" b="1"/>
              <a:t>map</a:t>
            </a:r>
            <a:r>
              <a:rPr lang="en-GB"/>
              <a:t> to currently in </a:t>
            </a:r>
            <a:r>
              <a:rPr lang="en-GB" err="1"/>
              <a:t>Ensembl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Relevance</a:t>
            </a:r>
            <a:r>
              <a:rPr lang="en-GB"/>
              <a:t>: Gene IDs from older publications!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IDs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completely stable, if annotation or underlying assembly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Stable IDs have </a:t>
            </a:r>
            <a:r>
              <a:rPr lang="en-GB" b="1"/>
              <a:t>versions</a:t>
            </a:r>
            <a:r>
              <a:rPr lang="en-GB"/>
              <a:t>, e.g. ENSDARG00000058767.4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ENSDARG</a:t>
            </a:r>
            <a:r>
              <a:rPr lang="en-GB"/>
              <a:t> increases if transcripts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ENSDART</a:t>
            </a:r>
            <a:r>
              <a:rPr lang="en-GB"/>
              <a:t> increases if splicing, chromosome or sequence of transcript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ENSDARP</a:t>
            </a:r>
            <a:r>
              <a:rPr lang="en-GB"/>
              <a:t> increases if peptide's sequence changes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ENSDARE</a:t>
            </a:r>
            <a:r>
              <a:rPr lang="en-GB"/>
              <a:t> increases if exon's sequence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</a:t>
            </a:r>
            <a:r>
              <a:rPr lang="en-GB" b="1"/>
              <a:t>removed</a:t>
            </a:r>
            <a:r>
              <a:rPr lang="en-GB"/>
              <a:t>, e.g. searching for ENSDARG00000058767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use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www.ensembl.org/Danio_rerio/Tools/IDMapper</a:t>
            </a:r>
            <a:r>
              <a:rPr lang="en-GB"/>
              <a:t> to convert older IDs to what they </a:t>
            </a:r>
            <a:r>
              <a:rPr lang="en-GB" b="1"/>
              <a:t>map</a:t>
            </a:r>
            <a:r>
              <a:rPr lang="en-GB"/>
              <a:t> to currently in </a:t>
            </a:r>
            <a:r>
              <a:rPr lang="en-GB" err="1"/>
              <a:t>Ensembl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0F882-0821-9880-3BD8-CB8A27A5156F}"/>
              </a:ext>
            </a:extLst>
          </p:cNvPr>
          <p:cNvSpPr txBox="1"/>
          <p:nvPr/>
        </p:nvSpPr>
        <p:spPr>
          <a:xfrm>
            <a:off x="311700" y="4180405"/>
            <a:ext cx="852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Mini-exercise: Check whether your favourite genes have had stable ID changes. What’s the ENSDARG version number? (Hint: look for your gene’s ID history)</a:t>
            </a:r>
          </a:p>
          <a:p>
            <a:endParaRPr lang="en-GB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7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Annotation</a:t>
            </a:r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8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Zebrafish (+ human, mouse, rat) has </a:t>
            </a:r>
            <a:r>
              <a:rPr lang="en-GB" b="1"/>
              <a:t>manual</a:t>
            </a:r>
            <a:r>
              <a:rPr lang="en-GB"/>
              <a:t> and </a:t>
            </a:r>
            <a:r>
              <a:rPr lang="en-GB" b="1"/>
              <a:t>automatic</a:t>
            </a:r>
            <a:r>
              <a:rPr lang="en-GB"/>
              <a:t> gene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 </a:t>
            </a:r>
            <a:r>
              <a:rPr lang="en-GB" b="1"/>
              <a:t>300+</a:t>
            </a:r>
            <a:r>
              <a:rPr lang="en-GB"/>
              <a:t> genomes in Ensembl only have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www.ensembl.org/info/about/species.html</a:t>
            </a:r>
            <a:endParaRPr/>
          </a:p>
        </p:txBody>
      </p:sp>
      <p:grpSp>
        <p:nvGrpSpPr>
          <p:cNvPr id="196" name="Google Shape;196;p32"/>
          <p:cNvGrpSpPr/>
          <p:nvPr/>
        </p:nvGrpSpPr>
        <p:grpSpPr>
          <a:xfrm>
            <a:off x="5870939" y="1267125"/>
            <a:ext cx="3090435" cy="3668450"/>
            <a:chOff x="5870939" y="1267125"/>
            <a:chExt cx="3090435" cy="3668450"/>
          </a:xfrm>
        </p:grpSpPr>
        <p:grpSp>
          <p:nvGrpSpPr>
            <p:cNvPr id="197" name="Google Shape;197;p32"/>
            <p:cNvGrpSpPr/>
            <p:nvPr/>
          </p:nvGrpSpPr>
          <p:grpSpPr>
            <a:xfrm>
              <a:off x="5870939" y="1267125"/>
              <a:ext cx="3090435" cy="3416401"/>
              <a:chOff x="5870939" y="1267125"/>
              <a:chExt cx="3090435" cy="3416401"/>
            </a:xfrm>
          </p:grpSpPr>
          <p:pic>
            <p:nvPicPr>
              <p:cNvPr id="198" name="Google Shape;198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70939" y="1267125"/>
                <a:ext cx="3090435" cy="3416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9" name="Google Shape;199;p32"/>
              <p:cNvSpPr/>
              <p:nvPr/>
            </p:nvSpPr>
            <p:spPr>
              <a:xfrm>
                <a:off x="7366775" y="4279125"/>
                <a:ext cx="439200" cy="404400"/>
              </a:xfrm>
              <a:prstGeom prst="ellipse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32"/>
            <p:cNvSpPr txBox="1"/>
            <p:nvPr/>
          </p:nvSpPr>
          <p:spPr>
            <a:xfrm>
              <a:off x="6000750" y="4627775"/>
              <a:ext cx="291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From Ensembl training materials, CC BY 4.0 license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Annotation</a:t>
            </a: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4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Gold</a:t>
            </a:r>
            <a:r>
              <a:rPr lang="en-GB"/>
              <a:t> standard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information from databases and publications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More accurate for tricky areas: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e.g. UTRs, splice sites, single exon transcripts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Slower</a:t>
            </a:r>
            <a:r>
              <a:rPr lang="en-GB"/>
              <a:t> and more expensive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Thorough, but leads to inclusion of transcripts that may not be representative (e.g. low expression)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clones manually annotated</a:t>
            </a:r>
            <a:endParaRPr/>
          </a:p>
        </p:txBody>
      </p:sp>
      <p:grpSp>
        <p:nvGrpSpPr>
          <p:cNvPr id="207" name="Google Shape;207;p33"/>
          <p:cNvGrpSpPr/>
          <p:nvPr/>
        </p:nvGrpSpPr>
        <p:grpSpPr>
          <a:xfrm>
            <a:off x="5895999" y="1261475"/>
            <a:ext cx="3051401" cy="3615200"/>
            <a:chOff x="5895999" y="1261475"/>
            <a:chExt cx="3051401" cy="3615200"/>
          </a:xfrm>
        </p:grpSpPr>
        <p:pic>
          <p:nvPicPr>
            <p:cNvPr id="208" name="Google Shape;20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95999" y="1261475"/>
              <a:ext cx="3051399" cy="337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33"/>
            <p:cNvSpPr txBox="1"/>
            <p:nvPr/>
          </p:nvSpPr>
          <p:spPr>
            <a:xfrm>
              <a:off x="6034100" y="4568875"/>
              <a:ext cx="291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From Ensembl training materials, CC BY 4.0 license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Automatic Annotation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47500" cy="3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1788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 b="1"/>
              <a:t>Faster</a:t>
            </a:r>
            <a:endParaRPr sz="2300" b="1"/>
          </a:p>
          <a:p>
            <a:pPr marL="457200" lvl="0" indent="-341788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Uses evidence from sequences </a:t>
            </a:r>
            <a:r>
              <a:rPr lang="en-GB" sz="2300" b="1"/>
              <a:t>deposited</a:t>
            </a:r>
            <a:r>
              <a:rPr lang="en-GB" sz="2300"/>
              <a:t> in ENA/GenBank/DDBJ and UniProt proteins</a:t>
            </a:r>
            <a:endParaRPr sz="230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Overview:</a:t>
            </a:r>
            <a:endParaRPr b="1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Identify repeats and low complexity sequence with RepeatMasker, Dust and TRF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Run GENSCAN to identify </a:t>
            </a:r>
            <a:r>
              <a:rPr lang="en-GB" i="1"/>
              <a:t>ab initio</a:t>
            </a:r>
            <a:r>
              <a:rPr lang="en-GB"/>
              <a:t> gene predictions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Align UniProt proteins to GENSCAN predictions, prioritising zebrafish proteins or those from closely related or well annotated species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Make gene models using Genewise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Align cDNAs, ESTs and RNA-seq to annotate UTRs and make RNA-seq gene models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Collapse redundant transcripts and cluster into genes, prioritising manual annotation but including automatic annotation if different splicing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Identify pseudogenes by looking for genes with frameshifts / repeats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Identify processed pseudogenes by looking for multi-exon equivalent</a:t>
            </a:r>
            <a:endParaRPr/>
          </a:p>
        </p:txBody>
      </p:sp>
      <p:grpSp>
        <p:nvGrpSpPr>
          <p:cNvPr id="216" name="Google Shape;216;p34"/>
          <p:cNvGrpSpPr/>
          <p:nvPr/>
        </p:nvGrpSpPr>
        <p:grpSpPr>
          <a:xfrm>
            <a:off x="5854725" y="1268450"/>
            <a:ext cx="3051401" cy="3597450"/>
            <a:chOff x="5854725" y="1268450"/>
            <a:chExt cx="3051401" cy="3597450"/>
          </a:xfrm>
        </p:grpSpPr>
        <p:pic>
          <p:nvPicPr>
            <p:cNvPr id="217" name="Google Shape;21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4725" y="1268450"/>
              <a:ext cx="3051401" cy="3363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34"/>
            <p:cNvSpPr txBox="1"/>
            <p:nvPr/>
          </p:nvSpPr>
          <p:spPr>
            <a:xfrm>
              <a:off x="5992825" y="4558100"/>
              <a:ext cx="291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From Ensembl training materials, CC BY 4.0 license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Merged Annotation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50900" cy="28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CD9B1D"/>
                </a:solidFill>
              </a:rPr>
              <a:t>Golden:</a:t>
            </a:r>
            <a:r>
              <a:rPr lang="en-GB"/>
              <a:t> </a:t>
            </a:r>
            <a:r>
              <a:rPr lang="en-GB" b="1"/>
              <a:t>Identical</a:t>
            </a:r>
            <a:r>
              <a:rPr lang="en-GB"/>
              <a:t> manual and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A00000"/>
                </a:solidFill>
              </a:rPr>
              <a:t>Red:</a:t>
            </a:r>
            <a:r>
              <a:rPr lang="en-GB"/>
              <a:t> </a:t>
            </a:r>
            <a:r>
              <a:rPr lang="en-GB" b="1"/>
              <a:t>Protein-coding</a:t>
            </a:r>
            <a:r>
              <a:rPr lang="en-GB"/>
              <a:t> transcript from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0000FF"/>
                </a:solidFill>
              </a:rPr>
              <a:t>Blue:</a:t>
            </a:r>
            <a:r>
              <a:rPr lang="en-GB"/>
              <a:t> </a:t>
            </a:r>
            <a:r>
              <a:rPr lang="en-GB" b="1"/>
              <a:t>Non-coding</a:t>
            </a:r>
            <a:r>
              <a:rPr lang="en-GB"/>
              <a:t> transcript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Filled box: </a:t>
            </a:r>
            <a:r>
              <a:rPr lang="en-GB" b="1"/>
              <a:t>Coding exon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Non-filled box: </a:t>
            </a:r>
            <a:r>
              <a:rPr lang="en-GB" b="1"/>
              <a:t>Non-coding</a:t>
            </a:r>
            <a:r>
              <a:rPr lang="en-GB"/>
              <a:t> exon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524" y="1359050"/>
            <a:ext cx="4321224" cy="266935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6" name="Google Shape;226;p35"/>
          <p:cNvSpPr txBox="1"/>
          <p:nvPr/>
        </p:nvSpPr>
        <p:spPr>
          <a:xfrm>
            <a:off x="311700" y="4321075"/>
            <a:ext cx="871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 reality, would not trust these retained intron transcripts unless shown to have comparable expression levels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Transcript?</a:t>
            </a: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2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Often </a:t>
            </a:r>
            <a:r>
              <a:rPr lang="en-GB" b="1"/>
              <a:t>multiple</a:t>
            </a:r>
            <a:r>
              <a:rPr lang="en-GB"/>
              <a:t> transcripts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Best</a:t>
            </a:r>
            <a:r>
              <a:rPr lang="en-GB"/>
              <a:t> transcript for experiments?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Golden transcript is a good bet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Ensembl Canonical</a:t>
            </a:r>
            <a:r>
              <a:rPr lang="en-GB"/>
              <a:t> transcript is, on balance, most conserved, most expressed, longest CDS (coding sequence) and in other databases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APPRIS combines protein structure, important residues and homology to identify a </a:t>
            </a:r>
            <a:r>
              <a:rPr lang="en-GB" b="1"/>
              <a:t>principal isoform</a:t>
            </a:r>
            <a:r>
              <a:rPr lang="en-GB"/>
              <a:t> - APPRIS P1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900" y="1386950"/>
            <a:ext cx="5225599" cy="22846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"Region in detail" Demo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</a:t>
            </a:r>
            <a:endParaRPr sz="1650"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00" y="1567375"/>
            <a:ext cx="6586199" cy="357610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1" name="Google Shape;241;p37"/>
          <p:cNvSpPr txBox="1"/>
          <p:nvPr/>
        </p:nvSpPr>
        <p:spPr>
          <a:xfrm>
            <a:off x="7060125" y="1596025"/>
            <a:ext cx="1937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4 clones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2 genes on +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 gene on -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Manual + automatic annotation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cDNA + EST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Variant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Understand Ensembl as a database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basics of default data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investigating homology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Find and switch on optional features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find your gene and its associated data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Download gene and genome data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key tools to use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Upload and display your own data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"Region in detail" Demo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</a:t>
            </a:r>
            <a:endParaRPr sz="1650"/>
          </a:p>
        </p:txBody>
      </p:sp>
      <p:sp>
        <p:nvSpPr>
          <p:cNvPr id="248" name="Google Shape;248;p38"/>
          <p:cNvSpPr txBox="1"/>
          <p:nvPr/>
        </p:nvSpPr>
        <p:spPr>
          <a:xfrm>
            <a:off x="7060125" y="1596025"/>
            <a:ext cx="1937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4 clones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2 genes on +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 gene on -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Manual + automatic annotation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cDNA + EST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Variant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76" y="1567375"/>
            <a:ext cx="6586250" cy="35761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time!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62785-8B0F-69A7-E4EB-0118A61A1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5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1</a:t>
            </a: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Do Exercise 1 - “exploring the genome”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Covers: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Region 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BLAST/BLAT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Archive sites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 to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mbl2023.buschlab.org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 summary</a:t>
            </a:r>
            <a:endParaRPr/>
          </a:p>
        </p:txBody>
      </p:sp>
      <p:sp>
        <p:nvSpPr>
          <p:cNvPr id="2" name="Google Shape;255;p39">
            <a:extLst>
              <a:ext uri="{FF2B5EF4-FFF2-40B4-BE49-F238E27FC236}">
                <a16:creationId xmlns:a16="http://schemas.microsoft.com/office/drawing/2014/main" id="{D75B30C4-9740-CD31-81A5-B2D695AE9D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Zebrafish genome basics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err="1">
                <a:solidFill>
                  <a:schemeClr val="dk1"/>
                </a:solidFill>
              </a:rPr>
              <a:t>Ensembl</a:t>
            </a:r>
            <a:r>
              <a:rPr lang="en-GB">
                <a:solidFill>
                  <a:schemeClr val="dk1"/>
                </a:solidFill>
              </a:rPr>
              <a:t> basics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Nomenclature (Gene names, IDs, etc...)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Assembly vs annotation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outcomes: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Understanding gene features for experiments, e.g. CRISPR, ISHs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Distinguish between annotation and assembly, gene versions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Being able to switch between releases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Judging which transcripts/ gene features are reliable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tx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83208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</a:t>
            </a:r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Configuring </a:t>
            </a:r>
            <a:r>
              <a:rPr lang="en-GB" err="1"/>
              <a:t>Ensembl</a:t>
            </a:r>
            <a:r>
              <a:rPr lang="en-GB"/>
              <a:t> tracks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err="1"/>
              <a:t>Ensembl</a:t>
            </a:r>
            <a:r>
              <a:rPr lang="en-GB"/>
              <a:t> “Gene” 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Comparative genomics</a:t>
            </a:r>
            <a:endParaRPr/>
          </a:p>
        </p:txBody>
      </p:sp>
      <p:sp>
        <p:nvSpPr>
          <p:cNvPr id="262" name="Google Shape;262;p40"/>
          <p:cNvSpPr txBox="1"/>
          <p:nvPr/>
        </p:nvSpPr>
        <p:spPr>
          <a:xfrm>
            <a:off x="327600" y="3178125"/>
            <a:ext cx="848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But first, back to the region we were looking at before the exercises:</a:t>
            </a:r>
            <a:br>
              <a:rPr lang="en-GB" sz="180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"22:3153000-3217000"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"Configure this page" Demo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51" y="1582576"/>
            <a:ext cx="7213450" cy="356092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and click “Configure this page”</a:t>
            </a:r>
            <a:endParaRPr sz="16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RefSeq Aside</a:t>
            </a:r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NCBI’s </a:t>
            </a:r>
            <a:r>
              <a:rPr lang="en-GB" b="1"/>
              <a:t>annotated</a:t>
            </a:r>
            <a:r>
              <a:rPr lang="en-GB"/>
              <a:t> and </a:t>
            </a:r>
            <a:r>
              <a:rPr lang="en-GB" b="1"/>
              <a:t>curated</a:t>
            </a:r>
            <a:r>
              <a:rPr lang="en-GB"/>
              <a:t> database of reference sequences, including transcripts and proteins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Accessions starting </a:t>
            </a:r>
            <a:r>
              <a:rPr lang="en-GB" b="1"/>
              <a:t>X</a:t>
            </a:r>
            <a:r>
              <a:rPr lang="en-GB"/>
              <a:t> are “Model RefSeq” </a:t>
            </a:r>
            <a:r>
              <a:rPr lang="en-GB" b="1"/>
              <a:t>predictions</a:t>
            </a:r>
            <a:r>
              <a:rPr lang="en-GB"/>
              <a:t> from automatic genome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Accessions starting </a:t>
            </a:r>
            <a:r>
              <a:rPr lang="en-GB" b="1"/>
              <a:t>N</a:t>
            </a:r>
            <a:r>
              <a:rPr lang="en-GB"/>
              <a:t> are “Known RefSeq” from </a:t>
            </a:r>
            <a:r>
              <a:rPr lang="en-GB" b="1"/>
              <a:t>manually curated</a:t>
            </a:r>
            <a:r>
              <a:rPr lang="en-GB"/>
              <a:t> cDNA and EST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Accessions starting </a:t>
            </a:r>
            <a:r>
              <a:rPr lang="en-GB" b="1">
                <a:solidFill>
                  <a:schemeClr val="dk1"/>
                </a:solidFill>
              </a:rPr>
              <a:t>NM</a:t>
            </a:r>
            <a:r>
              <a:rPr lang="en-GB">
                <a:solidFill>
                  <a:schemeClr val="dk1"/>
                </a:solidFill>
              </a:rPr>
              <a:t> &amp; </a:t>
            </a:r>
            <a:r>
              <a:rPr lang="en-GB" b="1">
                <a:solidFill>
                  <a:schemeClr val="dk1"/>
                </a:solidFill>
              </a:rPr>
              <a:t>XM</a:t>
            </a:r>
            <a:r>
              <a:rPr lang="en-GB">
                <a:solidFill>
                  <a:schemeClr val="dk1"/>
                </a:solidFill>
              </a:rPr>
              <a:t> indicate mRNA; </a:t>
            </a:r>
            <a:r>
              <a:rPr lang="en-GB" b="1">
                <a:solidFill>
                  <a:schemeClr val="dk1"/>
                </a:solidFill>
              </a:rPr>
              <a:t>NP</a:t>
            </a:r>
            <a:r>
              <a:rPr lang="en-GB">
                <a:solidFill>
                  <a:schemeClr val="dk1"/>
                </a:solidFill>
              </a:rPr>
              <a:t> &amp; </a:t>
            </a:r>
            <a:r>
              <a:rPr lang="en-GB" b="1">
                <a:solidFill>
                  <a:schemeClr val="dk1"/>
                </a:solidFill>
              </a:rPr>
              <a:t>XP</a:t>
            </a:r>
            <a:r>
              <a:rPr lang="en-GB">
                <a:solidFill>
                  <a:schemeClr val="dk1"/>
                </a:solidFill>
              </a:rPr>
              <a:t> are proteins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"Configure this page" Demo</a:t>
            </a:r>
            <a:endParaRPr/>
          </a:p>
        </p:txBody>
      </p:sp>
      <p:sp>
        <p:nvSpPr>
          <p:cNvPr id="281" name="Google Shape;28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and click “Configure this page”</a:t>
            </a:r>
            <a:endParaRPr sz="165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75" y="1702125"/>
            <a:ext cx="7928612" cy="3271327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"Configure this page" Demo</a:t>
            </a:r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"1:10822281-10882903" and click “Configure this page”</a:t>
            </a:r>
            <a:endParaRPr sz="1650"/>
          </a:p>
          <a:p>
            <a:pPr marL="457200" lvl="0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Under “RNASeq models”, turn on “Intron-spanning reads” for “pharyngula prim 5” and “</a:t>
            </a:r>
            <a:r>
              <a:rPr lang="en-GB" sz="1650">
                <a:solidFill>
                  <a:schemeClr val="dk1"/>
                </a:solidFill>
              </a:rPr>
              <a:t>pharyngula prim 15”</a:t>
            </a:r>
            <a:endParaRPr sz="1650"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76" y="2055125"/>
            <a:ext cx="5832250" cy="3025651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-32900" y="-1156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Summary</a:t>
            </a:r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</a:t>
            </a: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50" y="1588975"/>
            <a:ext cx="8839204" cy="267161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Workshop structure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Lecture sections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Introduce background information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Show examples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Slides for future reference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Small exercises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1"/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In lecture sections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I will point out when to switch to browser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Large exercises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Designed to be more challenging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Cover all tools and features we introduce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Your questions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Email me so that we can work through them on Day 2</a:t>
            </a:r>
          </a:p>
        </p:txBody>
      </p:sp>
    </p:spTree>
    <p:extLst>
      <p:ext uri="{BB962C8B-B14F-4D97-AF65-F5344CB8AC3E}">
        <p14:creationId xmlns:p14="http://schemas.microsoft.com/office/powerpoint/2010/main" val="3984762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Transcript Table</a:t>
            </a:r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“Show transcript table”</a:t>
            </a:r>
            <a:endParaRPr/>
          </a:p>
        </p:txBody>
      </p:sp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75" y="1548525"/>
            <a:ext cx="8482826" cy="351657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Splice Variants</a:t>
            </a:r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“Splice variants”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63" y="1678650"/>
            <a:ext cx="6387180" cy="3249727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Orthologues</a:t>
            </a:r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“Orthologues”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650" y="1723725"/>
            <a:ext cx="6302500" cy="32497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Paralogues</a:t>
            </a:r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“Paralogues”</a:t>
            </a:r>
            <a:endParaRPr/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188" y="1588975"/>
            <a:ext cx="6393313" cy="32497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GO Terms</a:t>
            </a:r>
            <a:endParaRPr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“GO: Molecular function”</a:t>
            </a:r>
            <a:endParaRPr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88" y="1723725"/>
            <a:ext cx="7799823" cy="289827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External References</a:t>
            </a:r>
            <a:endParaRPr/>
          </a:p>
        </p:txBody>
      </p:sp>
      <p:sp>
        <p:nvSpPr>
          <p:cNvPr id="337" name="Google Shape;33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“External references”</a:t>
            </a:r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1375"/>
            <a:ext cx="8839204" cy="207600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"Gene" Demo - Expression Atlas</a:t>
            </a:r>
            <a:endParaRPr/>
          </a:p>
        </p:txBody>
      </p:sp>
      <p:sp>
        <p:nvSpPr>
          <p:cNvPr id="344" name="Google Shape;34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From “External references” click “Expression Atlas” ID then “18 White et al”</a:t>
            </a:r>
            <a:endParaRPr/>
          </a:p>
        </p:txBody>
      </p:sp>
      <p:pic>
        <p:nvPicPr>
          <p:cNvPr id="345" name="Google Shape;3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1375"/>
            <a:ext cx="8839204" cy="290899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</a:t>
            </a:r>
            <a:endParaRPr/>
          </a:p>
        </p:txBody>
      </p:sp>
      <p:sp>
        <p:nvSpPr>
          <p:cNvPr id="351" name="Google Shape;35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Compara - produce Ensembl’s comparative genomics resources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Two types of analysis: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Gene level comparisons to produce </a:t>
            </a:r>
            <a:r>
              <a:rPr lang="en-GB" b="1"/>
              <a:t>gene trees</a:t>
            </a:r>
            <a:r>
              <a:rPr lang="en-GB"/>
              <a:t>, e.g. infer </a:t>
            </a:r>
            <a:r>
              <a:rPr lang="en-GB" b="1"/>
              <a:t>homologues</a:t>
            </a:r>
            <a:r>
              <a:rPr lang="en-GB"/>
              <a:t> (orthologues &amp; paralogues)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b="1"/>
              <a:t>Whole genome alignments</a:t>
            </a:r>
            <a:r>
              <a:rPr lang="en-GB"/>
              <a:t> - pairwise and multiple alignments, e.g. </a:t>
            </a:r>
            <a:r>
              <a:rPr lang="en-GB" b="1"/>
              <a:t>constrained elements</a:t>
            </a:r>
            <a:r>
              <a:rPr lang="en-GB"/>
              <a:t> and </a:t>
            </a:r>
            <a:r>
              <a:rPr lang="en-GB" b="1"/>
              <a:t>synteny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Gene Trees</a:t>
            </a:r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Separate trees for </a:t>
            </a:r>
            <a:r>
              <a:rPr lang="en-GB" b="1"/>
              <a:t>proteins</a:t>
            </a:r>
            <a:r>
              <a:rPr lang="en-GB"/>
              <a:t> and </a:t>
            </a:r>
            <a:r>
              <a:rPr lang="en-GB" b="1"/>
              <a:t>ncRNAs</a:t>
            </a:r>
            <a:r>
              <a:rPr lang="en-GB"/>
              <a:t> (take secondary structure into account)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Process: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Take </a:t>
            </a:r>
            <a:r>
              <a:rPr lang="en-GB" b="1"/>
              <a:t>representative</a:t>
            </a:r>
            <a:r>
              <a:rPr lang="en-GB"/>
              <a:t> transcripts (e.g. longest CDS) from all genes from all species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Classify genes into </a:t>
            </a:r>
            <a:r>
              <a:rPr lang="en-GB" b="1"/>
              <a:t>clusters</a:t>
            </a:r>
            <a:r>
              <a:rPr lang="en-GB"/>
              <a:t> by TreeFam family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Build </a:t>
            </a:r>
            <a:r>
              <a:rPr lang="en-GB" b="1"/>
              <a:t>multiple</a:t>
            </a:r>
            <a:r>
              <a:rPr lang="en-GB"/>
              <a:t> alignment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Build </a:t>
            </a:r>
            <a:r>
              <a:rPr lang="en-GB" b="1"/>
              <a:t>gene tree</a:t>
            </a:r>
            <a:r>
              <a:rPr lang="en-GB"/>
              <a:t> reconciled with NCBI’s taxonomy tree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Infer </a:t>
            </a:r>
            <a:r>
              <a:rPr lang="en-GB" b="1"/>
              <a:t>orthologues</a:t>
            </a:r>
            <a:r>
              <a:rPr lang="en-GB"/>
              <a:t> and </a:t>
            </a:r>
            <a:r>
              <a:rPr lang="en-GB" b="1"/>
              <a:t>paralogues</a:t>
            </a:r>
            <a:endParaRPr b="1"/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175" y="2843550"/>
            <a:ext cx="3307199" cy="217450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Infer Homologues (Orthologues &amp; Paralogues)</a:t>
            </a:r>
            <a:endParaRPr/>
          </a:p>
        </p:txBody>
      </p:sp>
      <p:sp>
        <p:nvSpPr>
          <p:cNvPr id="364" name="Google Shape;364;p55"/>
          <p:cNvSpPr txBox="1">
            <a:spLocks noGrp="1"/>
          </p:cNvSpPr>
          <p:nvPr>
            <p:ph type="body" idx="1"/>
          </p:nvPr>
        </p:nvSpPr>
        <p:spPr>
          <a:xfrm>
            <a:off x="3461925" y="1149950"/>
            <a:ext cx="5500800" cy="3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z1 &amp; z2</a:t>
            </a:r>
            <a:r>
              <a:rPr lang="en-GB"/>
              <a:t> are </a:t>
            </a:r>
            <a:r>
              <a:rPr lang="en-GB" b="1"/>
              <a:t>paralogues</a:t>
            </a:r>
            <a:r>
              <a:rPr lang="en-GB"/>
              <a:t> (arose from </a:t>
            </a:r>
            <a:r>
              <a:rPr lang="en-GB" b="1"/>
              <a:t>duplication</a:t>
            </a:r>
            <a:r>
              <a:rPr lang="en-GB"/>
              <a:t>), as are </a:t>
            </a:r>
            <a:r>
              <a:rPr lang="en-GB" b="1"/>
              <a:t>c1 &amp; c2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z1 &amp; c1</a:t>
            </a:r>
            <a:r>
              <a:rPr lang="en-GB"/>
              <a:t> are </a:t>
            </a:r>
            <a:r>
              <a:rPr lang="en-GB" b="1"/>
              <a:t>orthologues</a:t>
            </a:r>
            <a:r>
              <a:rPr lang="en-GB"/>
              <a:t> (arose from </a:t>
            </a:r>
            <a:r>
              <a:rPr lang="en-GB" b="1"/>
              <a:t>speciation</a:t>
            </a:r>
            <a:r>
              <a:rPr lang="en-GB"/>
              <a:t>), as are </a:t>
            </a:r>
            <a:r>
              <a:rPr lang="en-GB" b="1"/>
              <a:t>z2 &amp; c2</a:t>
            </a:r>
            <a:r>
              <a:rPr lang="en-GB"/>
              <a:t> + </a:t>
            </a:r>
            <a:r>
              <a:rPr lang="en-GB" b="1"/>
              <a:t>z2 &amp; g</a:t>
            </a:r>
            <a:r>
              <a:rPr lang="en-GB"/>
              <a:t>, etc…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z1 &amp; c1</a:t>
            </a:r>
            <a:r>
              <a:rPr lang="en-GB"/>
              <a:t> have a </a:t>
            </a:r>
            <a:r>
              <a:rPr lang="en-GB" b="1"/>
              <a:t>one-to-one</a:t>
            </a:r>
            <a:r>
              <a:rPr lang="en-GB"/>
              <a:t> relationship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g</a:t>
            </a:r>
            <a:r>
              <a:rPr lang="en-GB"/>
              <a:t> has a </a:t>
            </a:r>
            <a:r>
              <a:rPr lang="en-GB" b="1"/>
              <a:t>one-to-many</a:t>
            </a:r>
            <a:r>
              <a:rPr lang="en-GB"/>
              <a:t> relationship to e.g. </a:t>
            </a:r>
            <a:r>
              <a:rPr lang="en-GB" b="1"/>
              <a:t>z1</a:t>
            </a:r>
            <a:r>
              <a:rPr lang="en-GB"/>
              <a:t> and </a:t>
            </a:r>
            <a:r>
              <a:rPr lang="en-GB" b="1"/>
              <a:t>z2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Homologues labelled “</a:t>
            </a:r>
            <a:r>
              <a:rPr lang="en-GB" b="1"/>
              <a:t>high confidence</a:t>
            </a:r>
            <a:r>
              <a:rPr lang="en-GB"/>
              <a:t>” are supported by conservation of synteny or whole genome alignment blocks</a:t>
            </a:r>
            <a:endParaRPr/>
          </a:p>
        </p:txBody>
      </p:sp>
      <p:grpSp>
        <p:nvGrpSpPr>
          <p:cNvPr id="365" name="Google Shape;365;p55"/>
          <p:cNvGrpSpPr/>
          <p:nvPr/>
        </p:nvGrpSpPr>
        <p:grpSpPr>
          <a:xfrm>
            <a:off x="311688" y="1274650"/>
            <a:ext cx="2982468" cy="2266776"/>
            <a:chOff x="3080763" y="1170125"/>
            <a:chExt cx="2982468" cy="2266776"/>
          </a:xfrm>
        </p:grpSpPr>
        <p:pic>
          <p:nvPicPr>
            <p:cNvPr id="366" name="Google Shape;366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80763" y="1170125"/>
              <a:ext cx="2982468" cy="2266776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67" name="Google Shape;367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25948" y="1225898"/>
              <a:ext cx="1039200" cy="551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Workshop structure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</a:rPr>
              <a:t>Day 1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</a:rPr>
              <a:t>Part 1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Zebrafish genome basics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 err="1">
                <a:solidFill>
                  <a:schemeClr val="dk1"/>
                </a:solidFill>
                <a:highlight>
                  <a:srgbClr val="FFFFFF"/>
                </a:highlight>
              </a:rPr>
              <a:t>Ensembl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basics</a:t>
            </a:r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Nomenclature (Gene names, IDs, etc...)</a:t>
            </a:r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Assembly vs annotation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</a:rPr>
              <a:t>Part 2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1">
              <a:lnSpc>
                <a:spcPct val="120000"/>
              </a:lnSpc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Configuring </a:t>
            </a:r>
            <a:r>
              <a:rPr lang="en-GB" sz="1500" err="1">
                <a:solidFill>
                  <a:schemeClr val="dk1"/>
                </a:solidFill>
                <a:highlight>
                  <a:srgbClr val="FFFFFF"/>
                </a:highlight>
              </a:rPr>
              <a:t>Ensembl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tracks</a:t>
            </a:r>
          </a:p>
          <a:p>
            <a:pPr lvl="1">
              <a:lnSpc>
                <a:spcPct val="120000"/>
              </a:lnSpc>
            </a:pPr>
            <a:r>
              <a:rPr lang="en-GB" sz="1500" err="1">
                <a:solidFill>
                  <a:schemeClr val="dk1"/>
                </a:solidFill>
                <a:highlight>
                  <a:srgbClr val="FFFFFF"/>
                </a:highlight>
              </a:rPr>
              <a:t>Ensembl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“Gene” view</a:t>
            </a:r>
          </a:p>
          <a:p>
            <a:pPr lvl="1">
              <a:lnSpc>
                <a:spcPct val="120000"/>
              </a:lnSpc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Comparative genomics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</a:rPr>
              <a:t>Homework</a:t>
            </a:r>
          </a:p>
          <a:p>
            <a:pPr lvl="1">
              <a:lnSpc>
                <a:spcPct val="120000"/>
              </a:lnSpc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Email me your questions so that we can work through them on Day 2</a:t>
            </a:r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Finish exercises</a:t>
            </a:r>
          </a:p>
        </p:txBody>
      </p: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45A15756-DB18-F9CC-D58E-4C914FB1F6C2}"/>
              </a:ext>
            </a:extLst>
          </p:cNvPr>
          <p:cNvSpPr txBox="1">
            <a:spLocks/>
          </p:cNvSpPr>
          <p:nvPr/>
        </p:nvSpPr>
        <p:spPr>
          <a:xfrm>
            <a:off x="458185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00000"/>
              </a:lnSpc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Day 2</a:t>
            </a:r>
          </a:p>
          <a:p>
            <a:pPr>
              <a:lnSpc>
                <a:spcPct val="100000"/>
              </a:lnSpc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Part 3</a:t>
            </a:r>
          </a:p>
          <a:p>
            <a:pPr lvl="1">
              <a:lnSpc>
                <a:spcPct val="100000"/>
              </a:lnSpc>
            </a:pPr>
            <a:r>
              <a:rPr lang="en-GB" err="1">
                <a:solidFill>
                  <a:schemeClr val="dk1"/>
                </a:solidFill>
                <a:highlight>
                  <a:srgbClr val="FFFFFF"/>
                </a:highlight>
              </a:rPr>
              <a:t>BioMart</a:t>
            </a:r>
            <a:endParaRPr lang="en-GB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Other tools (Variant Effect Predictor, etc...)</a:t>
            </a:r>
          </a:p>
          <a:p>
            <a:pPr lvl="1">
              <a:lnSpc>
                <a:spcPct val="100000"/>
              </a:lnSpc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Custom tracks</a:t>
            </a:r>
          </a:p>
          <a:p>
            <a:pPr>
              <a:lnSpc>
                <a:spcPct val="100000"/>
              </a:lnSpc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Your questions</a:t>
            </a:r>
          </a:p>
        </p:txBody>
      </p:sp>
    </p:spTree>
    <p:extLst>
      <p:ext uri="{BB962C8B-B14F-4D97-AF65-F5344CB8AC3E}">
        <p14:creationId xmlns:p14="http://schemas.microsoft.com/office/powerpoint/2010/main" val="3221532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lonp1 Gene Tree</a:t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062" y="1105055"/>
            <a:ext cx="6885876" cy="330745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232228" y="4666343"/>
            <a:ext cx="723146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b="1" i="1">
                <a:latin typeface="Roboto"/>
                <a:ea typeface="Roboto"/>
                <a:cs typeface="Roboto"/>
              </a:rPr>
              <a:t>Mini-exercise: Go to lonp1 gene tree and expand/collapse subtrees to show both paralogs</a:t>
            </a:r>
            <a:endParaRPr lang="en-GB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4" name="Google Shape;351;p53">
            <a:extLst>
              <a:ext uri="{FF2B5EF4-FFF2-40B4-BE49-F238E27FC236}">
                <a16:creationId xmlns:a16="http://schemas.microsoft.com/office/drawing/2014/main" id="{021BC260-54C6-A000-0329-5883DB0F2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/>
              <a:t>Due to an apparent production issue, many fewer genes in release 110 have </a:t>
            </a:r>
            <a:r>
              <a:rPr lang="en-GB" b="1"/>
              <a:t>ZFIN</a:t>
            </a:r>
            <a:r>
              <a:rPr lang="en-GB"/>
              <a:t> names</a:t>
            </a:r>
          </a:p>
          <a:p>
            <a:pPr>
              <a:lnSpc>
                <a:spcPct val="114999"/>
              </a:lnSpc>
            </a:pPr>
            <a:r>
              <a:rPr lang="en-GB" b="1"/>
              <a:t>23,328</a:t>
            </a:r>
            <a:r>
              <a:rPr lang="en-GB"/>
              <a:t> genes in release 109 have ZFIN names, but only </a:t>
            </a:r>
            <a:r>
              <a:rPr lang="en-GB" b="1"/>
              <a:t>15,924</a:t>
            </a:r>
            <a:r>
              <a:rPr lang="en-GB"/>
              <a:t> now</a:t>
            </a:r>
          </a:p>
          <a:p>
            <a:pPr>
              <a:lnSpc>
                <a:spcPct val="114999"/>
              </a:lnSpc>
            </a:pPr>
            <a:r>
              <a:rPr lang="en-GB"/>
              <a:t>Meanwhile, only </a:t>
            </a:r>
            <a:r>
              <a:rPr lang="en-GB" b="1"/>
              <a:t>164</a:t>
            </a:r>
            <a:r>
              <a:rPr lang="en-GB"/>
              <a:t> genes in 109 had HGNC names, but now </a:t>
            </a:r>
            <a:r>
              <a:rPr lang="en-GB" b="1"/>
              <a:t>3,113</a:t>
            </a:r>
            <a:r>
              <a:rPr lang="en-GB"/>
              <a:t> do</a:t>
            </a:r>
          </a:p>
          <a:p>
            <a:pPr>
              <a:lnSpc>
                <a:spcPct val="114999"/>
              </a:lnSpc>
            </a:pPr>
            <a:r>
              <a:rPr lang="en-GB"/>
              <a:t>(308 genes have names from </a:t>
            </a:r>
            <a:r>
              <a:rPr lang="en-GB" err="1"/>
              <a:t>miRBase</a:t>
            </a:r>
            <a:r>
              <a:rPr lang="en-GB"/>
              <a:t> in both 109 and 110)</a:t>
            </a:r>
          </a:p>
          <a:p>
            <a:pPr>
              <a:lnSpc>
                <a:spcPct val="114999"/>
              </a:lnSpc>
            </a:pPr>
            <a:r>
              <a:rPr lang="en-GB"/>
              <a:t>Expect fix, but not until next release at the earliest (i.e. 3 or 4 months)</a:t>
            </a:r>
          </a:p>
          <a:p>
            <a:pPr>
              <a:lnSpc>
                <a:spcPct val="114999"/>
              </a:lnSpc>
            </a:pPr>
            <a:r>
              <a:rPr lang="en-GB"/>
              <a:t>Affects all types of protein-coding genes, but a particular problem for </a:t>
            </a:r>
            <a:r>
              <a:rPr lang="en-GB" b="1"/>
              <a:t>paralogs...</a:t>
            </a:r>
          </a:p>
        </p:txBody>
      </p:sp>
    </p:spTree>
    <p:extLst>
      <p:ext uri="{BB962C8B-B14F-4D97-AF65-F5344CB8AC3E}">
        <p14:creationId xmlns:p14="http://schemas.microsoft.com/office/powerpoint/2010/main" val="1626449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37885" y="1139371"/>
            <a:ext cx="6439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Teleost-specific paralogs are normally called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e.g.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kdm2ab</a:t>
            </a:r>
          </a:p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Paralogs for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 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en-GB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Ensembl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release 109: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1FB23-E50B-1A03-F6EF-4CFF34D36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58" y="1672191"/>
            <a:ext cx="6536984" cy="3382084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</p:spTree>
    <p:extLst>
      <p:ext uri="{BB962C8B-B14F-4D97-AF65-F5344CB8AC3E}">
        <p14:creationId xmlns:p14="http://schemas.microsoft.com/office/powerpoint/2010/main" val="612861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37885" y="1139371"/>
            <a:ext cx="6439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Teleost-specific paralogs are normally called a and b, e.g.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kdm2ab</a:t>
            </a:r>
          </a:p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Paralogs for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 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en-GB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Ensembl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release 110: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25DF7-94A8-659F-9CCF-40E0B3AC0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662591"/>
            <a:ext cx="7213600" cy="3275032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</p:spTree>
    <p:extLst>
      <p:ext uri="{BB962C8B-B14F-4D97-AF65-F5344CB8AC3E}">
        <p14:creationId xmlns:p14="http://schemas.microsoft.com/office/powerpoint/2010/main" val="1420462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37885" y="1139371"/>
            <a:ext cx="6439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Teleost-specific paralogs are normally called a and b, e.g.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kdm2ab</a:t>
            </a:r>
          </a:p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Paralogs for </a:t>
            </a:r>
            <a:r>
              <a:rPr lang="en-GB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kdm2aa 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en-GB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Ensembl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release 110: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25DF7-94A8-659F-9CCF-40E0B3AC0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158"/>
          <a:stretch/>
        </p:blipFill>
        <p:spPr>
          <a:xfrm>
            <a:off x="965200" y="1662591"/>
            <a:ext cx="7213600" cy="1566838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79BEC2-258C-5DEF-0806-3867A7BFDFD9}"/>
              </a:ext>
            </a:extLst>
          </p:cNvPr>
          <p:cNvSpPr txBox="1"/>
          <p:nvPr/>
        </p:nvSpPr>
        <p:spPr>
          <a:xfrm>
            <a:off x="137885" y="3474357"/>
            <a:ext cx="37000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Three problems</a:t>
            </a: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Makes it unclear that a gene is a paralog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Violates nomenclature rules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Breaks link to ZFIN genes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4E8EBA6-4C5B-0CD0-D650-87B1701E6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41557"/>
              </p:ext>
            </p:extLst>
          </p:nvPr>
        </p:nvGraphicFramePr>
        <p:xfrm>
          <a:off x="4891313" y="3540523"/>
          <a:ext cx="3889830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6610">
                  <a:extLst>
                    <a:ext uri="{9D8B030D-6E8A-4147-A177-3AD203B41FA5}">
                      <a16:colId xmlns:a16="http://schemas.microsoft.com/office/drawing/2014/main" val="3784261546"/>
                    </a:ext>
                  </a:extLst>
                </a:gridCol>
                <a:gridCol w="1296610">
                  <a:extLst>
                    <a:ext uri="{9D8B030D-6E8A-4147-A177-3AD203B41FA5}">
                      <a16:colId xmlns:a16="http://schemas.microsoft.com/office/drawing/2014/main" val="2777879225"/>
                    </a:ext>
                  </a:extLst>
                </a:gridCol>
                <a:gridCol w="1296610">
                  <a:extLst>
                    <a:ext uri="{9D8B030D-6E8A-4147-A177-3AD203B41FA5}">
                      <a16:colId xmlns:a16="http://schemas.microsoft.com/office/drawing/2014/main" val="2521874070"/>
                    </a:ext>
                  </a:extLst>
                </a:gridCol>
              </a:tblGrid>
              <a:tr h="277345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Protein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371685"/>
                  </a:ext>
                </a:extLst>
              </a:tr>
              <a:tr h="277345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Zebrafish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err="1"/>
                        <a:t>shha</a:t>
                      </a:r>
                      <a:endParaRPr lang="en-GB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err="1"/>
                        <a:t>Shha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46464"/>
                  </a:ext>
                </a:extLst>
              </a:tr>
              <a:tr h="277345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/>
                        <a:t>SHH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SHH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451659"/>
                  </a:ext>
                </a:extLst>
              </a:tr>
              <a:tr h="277345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Mouse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u="none"/>
                        <a:t>Shh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SHH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075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230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9A9A0-AA7A-4206-63C2-555916D1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5" y="1384569"/>
            <a:ext cx="8848530" cy="3707068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58443" y="1044806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Accessing previous release: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9E90BE-415E-EF55-5A63-DAE859ED3403}"/>
              </a:ext>
            </a:extLst>
          </p:cNvPr>
          <p:cNvSpPr/>
          <p:nvPr/>
        </p:nvSpPr>
        <p:spPr>
          <a:xfrm>
            <a:off x="8425544" y="4554763"/>
            <a:ext cx="580571" cy="201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811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9A9A0-AA7A-4206-63C2-555916D1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5" y="1384569"/>
            <a:ext cx="8848530" cy="3707068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58443" y="1048918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Accessing previous release: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9E90BE-415E-EF55-5A63-DAE859ED3403}"/>
              </a:ext>
            </a:extLst>
          </p:cNvPr>
          <p:cNvSpPr/>
          <p:nvPr/>
        </p:nvSpPr>
        <p:spPr>
          <a:xfrm>
            <a:off x="8425544" y="4554763"/>
            <a:ext cx="580571" cy="201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431E0-2058-87A9-92E7-B1E6FD4F5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3" t="1495" b="-1"/>
          <a:stretch/>
        </p:blipFill>
        <p:spPr>
          <a:xfrm>
            <a:off x="2326234" y="1075333"/>
            <a:ext cx="4573160" cy="3797039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</p:spTree>
    <p:extLst>
      <p:ext uri="{BB962C8B-B14F-4D97-AF65-F5344CB8AC3E}">
        <p14:creationId xmlns:p14="http://schemas.microsoft.com/office/powerpoint/2010/main" val="955260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46108" y="1081810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Accessing previous release: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6EDF1-D362-972B-D112-8B003606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7" y="1447148"/>
            <a:ext cx="8011886" cy="3556122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69E90BE-415E-EF55-5A63-DAE859ED3403}"/>
              </a:ext>
            </a:extLst>
          </p:cNvPr>
          <p:cNvSpPr/>
          <p:nvPr/>
        </p:nvSpPr>
        <p:spPr>
          <a:xfrm>
            <a:off x="3918857" y="1555531"/>
            <a:ext cx="580571" cy="201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A7D2F3-666C-0199-76C3-8E6AC505A8F2}"/>
              </a:ext>
            </a:extLst>
          </p:cNvPr>
          <p:cNvSpPr/>
          <p:nvPr/>
        </p:nvSpPr>
        <p:spPr>
          <a:xfrm>
            <a:off x="674914" y="2840046"/>
            <a:ext cx="580571" cy="201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405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with latest release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38CE2-AEB1-C95A-37FB-C23A1D772B02}"/>
              </a:ext>
            </a:extLst>
          </p:cNvPr>
          <p:cNvSpPr txBox="1"/>
          <p:nvPr/>
        </p:nvSpPr>
        <p:spPr>
          <a:xfrm>
            <a:off x="129662" y="1090033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Accessing previous release: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9A8EA-3BF7-1272-9CA2-B02FCA30E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50" y="1568794"/>
            <a:ext cx="8026400" cy="3239468"/>
          </a:xfrm>
          <a:prstGeom prst="rect">
            <a:avLst/>
          </a:prstGeom>
          <a:ln w="12700">
            <a:solidFill>
              <a:srgbClr val="0D3539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69E90BE-415E-EF55-5A63-DAE859ED3403}"/>
              </a:ext>
            </a:extLst>
          </p:cNvPr>
          <p:cNvSpPr/>
          <p:nvPr/>
        </p:nvSpPr>
        <p:spPr>
          <a:xfrm>
            <a:off x="5871028" y="3232070"/>
            <a:ext cx="1211943" cy="206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197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Whole Genome Alignments</a:t>
            </a:r>
            <a:endParaRPr/>
          </a:p>
        </p:txBody>
      </p:sp>
      <p:sp>
        <p:nvSpPr>
          <p:cNvPr id="379" name="Google Shape;379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 b="1"/>
              <a:t>Pairwise whole genome alignments</a:t>
            </a:r>
            <a:r>
              <a:rPr lang="en-GB"/>
              <a:t> with LASTZ</a:t>
            </a:r>
            <a:endParaRPr lang="en-US"/>
          </a:p>
          <a:p>
            <a:pPr>
              <a:lnSpc>
                <a:spcPct val="114999"/>
              </a:lnSpc>
            </a:pPr>
            <a:r>
              <a:rPr lang="en-GB"/>
              <a:t>Zebrafish has alignments to </a:t>
            </a:r>
            <a:r>
              <a:rPr lang="en-GB" b="1"/>
              <a:t>64 species</a:t>
            </a:r>
            <a:r>
              <a:rPr lang="en-GB"/>
              <a:t> (plus itself)</a:t>
            </a:r>
          </a:p>
          <a:p>
            <a:pPr>
              <a:lnSpc>
                <a:spcPct val="114999"/>
              </a:lnSpc>
            </a:pPr>
            <a:r>
              <a:rPr lang="en-GB"/>
              <a:t>Only human (180) and medaka (65) have more</a:t>
            </a:r>
          </a:p>
          <a:p>
            <a:pPr>
              <a:lnSpc>
                <a:spcPct val="114999"/>
              </a:lnSpc>
            </a:pPr>
            <a:r>
              <a:rPr lang="en-GB"/>
              <a:t>Full list at: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www.ensembl.org/info/genome/compara/analyses.html</a:t>
            </a:r>
            <a:endParaRPr lang="en-GB">
              <a:solidFill>
                <a:schemeClr val="hlink"/>
              </a:solidFill>
            </a:endParaRPr>
          </a:p>
          <a:p>
            <a:pPr>
              <a:lnSpc>
                <a:spcPct val="114999"/>
              </a:lnSpc>
            </a:pPr>
            <a:r>
              <a:rPr lang="en-GB" b="1"/>
              <a:t>Multiple genome alignments</a:t>
            </a:r>
            <a:r>
              <a:rPr lang="en-GB"/>
              <a:t> with EPO (</a:t>
            </a:r>
            <a:r>
              <a:rPr lang="en-GB" err="1"/>
              <a:t>Enredo</a:t>
            </a:r>
            <a:r>
              <a:rPr lang="en-GB"/>
              <a:t>, Pecan, </a:t>
            </a:r>
            <a:r>
              <a:rPr lang="en-GB" err="1"/>
              <a:t>Ortheus</a:t>
            </a:r>
            <a:r>
              <a:rPr lang="en-GB"/>
              <a:t>)</a:t>
            </a:r>
          </a:p>
          <a:p>
            <a:pPr>
              <a:lnSpc>
                <a:spcPct val="114999"/>
              </a:lnSpc>
            </a:pPr>
            <a:r>
              <a:rPr lang="en-GB"/>
              <a:t>Zebrafish is in </a:t>
            </a:r>
            <a:r>
              <a:rPr lang="en-GB" b="1"/>
              <a:t>2</a:t>
            </a:r>
            <a:r>
              <a:rPr lang="en-GB"/>
              <a:t> alignments (out of 11 in </a:t>
            </a:r>
            <a:r>
              <a:rPr lang="en-GB" err="1"/>
              <a:t>Ensembl</a:t>
            </a:r>
            <a:r>
              <a:rPr lang="en-GB"/>
              <a:t>) - one of </a:t>
            </a:r>
            <a:r>
              <a:rPr lang="en-GB" b="1"/>
              <a:t>39 fish</a:t>
            </a:r>
            <a:r>
              <a:rPr lang="en-GB"/>
              <a:t> and one of </a:t>
            </a:r>
            <a:r>
              <a:rPr lang="en-GB" b="1"/>
              <a:t>65 fish</a:t>
            </a: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For lists of species, see: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www.ensembl.org/info/genome/compara/multiple_genome_alignments.html</a:t>
            </a:r>
            <a:endParaRPr lang="en-GB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Zebrafish Genome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Ensembl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Finding your gene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 name and IDs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Manual and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Ensembl “Region” view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385" name="Google Shape;385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zebrafish orthologue listed for human RBM20 gene (ENSG00000203867)</a:t>
            </a:r>
            <a:endParaRPr/>
          </a:p>
        </p:txBody>
      </p:sp>
      <p:grpSp>
        <p:nvGrpSpPr>
          <p:cNvPr id="386" name="Google Shape;386;p58"/>
          <p:cNvGrpSpPr/>
          <p:nvPr/>
        </p:nvGrpSpPr>
        <p:grpSpPr>
          <a:xfrm>
            <a:off x="1435113" y="1893923"/>
            <a:ext cx="6293473" cy="2401650"/>
            <a:chOff x="1435113" y="1893923"/>
            <a:chExt cx="6293473" cy="2401650"/>
          </a:xfrm>
        </p:grpSpPr>
        <p:pic>
          <p:nvPicPr>
            <p:cNvPr id="387" name="Google Shape;387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35113" y="1893923"/>
              <a:ext cx="6293473" cy="2401650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88" name="Google Shape;388;p58"/>
            <p:cNvSpPr/>
            <p:nvPr/>
          </p:nvSpPr>
          <p:spPr>
            <a:xfrm>
              <a:off x="1735400" y="4042325"/>
              <a:ext cx="1435800" cy="2532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394" name="Google Shape;394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we look at the region around RBM20 in human and then click on </a:t>
            </a:r>
            <a:r>
              <a:rPr lang="en-GB" b="1"/>
              <a:t>Synteny</a:t>
            </a:r>
            <a:r>
              <a:rPr lang="en-GB"/>
              <a:t> we see conservation of synteny with zebrafish chr22</a:t>
            </a:r>
            <a:endParaRPr/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4775"/>
            <a:ext cx="8839199" cy="234618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401" name="Google Shape;401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we look at the chr22 region in zebrafish then all the surrounding genes are the same and RBM20 is likely to be BX649294.1</a:t>
            </a:r>
            <a:endParaRPr/>
          </a:p>
        </p:txBody>
      </p:sp>
      <p:pic>
        <p:nvPicPr>
          <p:cNvPr id="402" name="Google Shape;4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213" y="3299325"/>
            <a:ext cx="6401775" cy="1699213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3" name="Google Shape;4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3306"/>
            <a:ext cx="8839199" cy="86509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409" name="Google Shape;409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Erroneously labelled as processed transcript and so not in protein gene tree, so not labelled as orthologue or named by orthology</a:t>
            </a:r>
            <a:endParaRPr/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513" y="1957625"/>
            <a:ext cx="6212672" cy="30892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2</a:t>
            </a:r>
            <a:endParaRPr/>
          </a:p>
        </p:txBody>
      </p:sp>
      <p:sp>
        <p:nvSpPr>
          <p:cNvPr id="416" name="Google Shape;416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Do Exercise 2 - “exploring genes”</a:t>
            </a:r>
            <a:endParaRPr lang="en-US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Covers: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Gene view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Phenotypes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Gene Ontology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Homologues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Gene trees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Synteny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Go to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mbl2023.buschlab.org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overview of </a:t>
            </a:r>
            <a:r>
              <a:rPr lang="en-GB" err="1"/>
              <a:t>Ensembl</a:t>
            </a:r>
            <a:r>
              <a:rPr lang="en-GB"/>
              <a:t> Browser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62785-8B0F-69A7-E4EB-0118A61A1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F3E24-70E1-B41D-EBD6-50B1250B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325"/>
            <a:ext cx="9144000" cy="39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20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 summary</a:t>
            </a:r>
            <a:endParaRPr/>
          </a:p>
        </p:txBody>
      </p:sp>
      <p:sp>
        <p:nvSpPr>
          <p:cNvPr id="2" name="Google Shape;255;p39">
            <a:extLst>
              <a:ext uri="{FF2B5EF4-FFF2-40B4-BE49-F238E27FC236}">
                <a16:creationId xmlns:a16="http://schemas.microsoft.com/office/drawing/2014/main" id="{D75B30C4-9740-CD31-81A5-B2D695AE9D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Switching on additional tracks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Gene 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Comparative genomics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outcomes: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Customise </a:t>
            </a:r>
            <a:r>
              <a:rPr lang="en-GB" err="1"/>
              <a:t>Ensembl</a:t>
            </a:r>
            <a:r>
              <a:rPr lang="en-GB"/>
              <a:t> tracks for your needs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Navigate gene view to find splice variants, exon tables, external data, etc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Identify orthologs and paralogs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tx1"/>
                </a:solidFill>
              </a:rPr>
              <a:t>Any questions?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tx1"/>
                </a:solidFill>
              </a:rPr>
              <a:t>Email me any questions that you think of later: e.busch-nentwich@qmul.ac.uk</a:t>
            </a:r>
          </a:p>
        </p:txBody>
      </p:sp>
    </p:spTree>
    <p:extLst>
      <p:ext uri="{BB962C8B-B14F-4D97-AF65-F5344CB8AC3E}">
        <p14:creationId xmlns:p14="http://schemas.microsoft.com/office/powerpoint/2010/main" val="1563525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 (Day 2)</a:t>
            </a:r>
            <a:endParaRPr/>
          </a:p>
        </p:txBody>
      </p:sp>
      <p:sp>
        <p:nvSpPr>
          <p:cNvPr id="422" name="Google Shape;422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err="1"/>
              <a:t>BioMart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Custom tracks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Before we start: Any questions from yesterday?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</a:t>
            </a:r>
            <a:endParaRPr/>
          </a:p>
        </p:txBody>
      </p:sp>
      <p:sp>
        <p:nvSpPr>
          <p:cNvPr id="428" name="Google Shape;42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3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Export</a:t>
            </a:r>
            <a:r>
              <a:rPr lang="en-GB"/>
              <a:t> (large amounts of) Ensembl data without programming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Completely </a:t>
            </a:r>
            <a:r>
              <a:rPr lang="en-GB" b="1"/>
              <a:t>customisable</a:t>
            </a:r>
            <a:r>
              <a:rPr lang="en-GB"/>
              <a:t>, but </a:t>
            </a:r>
            <a:r>
              <a:rPr lang="en-GB" b="1"/>
              <a:t>simple</a:t>
            </a:r>
            <a:r>
              <a:rPr lang="en-GB"/>
              <a:t> to make complex queries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Four stages: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Filters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Attributes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Results</a:t>
            </a:r>
            <a:endParaRPr/>
          </a:p>
        </p:txBody>
      </p:sp>
      <p:grpSp>
        <p:nvGrpSpPr>
          <p:cNvPr id="429" name="Google Shape;429;p64"/>
          <p:cNvGrpSpPr/>
          <p:nvPr/>
        </p:nvGrpSpPr>
        <p:grpSpPr>
          <a:xfrm>
            <a:off x="162250" y="3595350"/>
            <a:ext cx="8839204" cy="1290489"/>
            <a:chOff x="152400" y="2396575"/>
            <a:chExt cx="8839204" cy="1290489"/>
          </a:xfrm>
        </p:grpSpPr>
        <p:pic>
          <p:nvPicPr>
            <p:cNvPr id="430" name="Google Shape;430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396575"/>
              <a:ext cx="8839204" cy="1290489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31" name="Google Shape;431;p64"/>
            <p:cNvSpPr/>
            <p:nvPr/>
          </p:nvSpPr>
          <p:spPr>
            <a:xfrm>
              <a:off x="2599625" y="2529925"/>
              <a:ext cx="369300" cy="1812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Dataset</a:t>
            </a:r>
            <a:endParaRPr/>
          </a:p>
        </p:txBody>
      </p:sp>
      <p:sp>
        <p:nvSpPr>
          <p:cNvPr id="437" name="Google Shape;43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Choose </a:t>
            </a:r>
            <a:r>
              <a:rPr lang="en-GB" b="1"/>
              <a:t>database</a:t>
            </a:r>
            <a:r>
              <a:rPr lang="en-GB"/>
              <a:t> (e.g. genes or variants) and </a:t>
            </a:r>
            <a:r>
              <a:rPr lang="en-GB" b="1"/>
              <a:t>species</a:t>
            </a:r>
            <a:endParaRPr b="1"/>
          </a:p>
        </p:txBody>
      </p:sp>
      <p:pic>
        <p:nvPicPr>
          <p:cNvPr id="438" name="Google Shape;4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825" y="1783225"/>
            <a:ext cx="5610357" cy="29221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Ensembl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1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Most examples from </a:t>
            </a:r>
            <a:r>
              <a:rPr lang="en-GB" b="1" err="1"/>
              <a:t>Ensembl</a:t>
            </a:r>
            <a:r>
              <a:rPr lang="en-GB"/>
              <a:t> (we are biased!)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Probably most widely used genome browser amongst zebrafish researchers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Primary source of zebrafish annotation</a:t>
            </a:r>
            <a:r>
              <a:rPr lang="en-GB"/>
              <a:t> (UCSC imports </a:t>
            </a:r>
            <a:r>
              <a:rPr lang="en-GB" err="1"/>
              <a:t>Ensembl</a:t>
            </a:r>
            <a:r>
              <a:rPr lang="en-GB"/>
              <a:t> annotation)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Currently </a:t>
            </a:r>
            <a:r>
              <a:rPr lang="en-GB" err="1"/>
              <a:t>Ensembl</a:t>
            </a:r>
            <a:r>
              <a:rPr lang="en-GB"/>
              <a:t> version </a:t>
            </a:r>
            <a:r>
              <a:rPr lang="en-GB" b="1"/>
              <a:t>110</a:t>
            </a:r>
            <a:r>
              <a:rPr lang="en-GB"/>
              <a:t> (July 18th)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New releases 3 or 4 times / year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Zebrafish </a:t>
            </a:r>
            <a:r>
              <a:rPr lang="en-GB" b="1"/>
              <a:t>annotation largely static</a:t>
            </a:r>
            <a:r>
              <a:rPr lang="en-GB"/>
              <a:t> between releases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</a:t>
            </a:r>
            <a:r>
              <a:rPr lang="en-GB" b="1"/>
              <a:t>naming and homology</a:t>
            </a:r>
            <a:r>
              <a:rPr lang="en-GB"/>
              <a:t> updated (+ new functionality)</a:t>
            </a:r>
            <a:endParaRPr/>
          </a:p>
        </p:txBody>
      </p:sp>
      <p:grpSp>
        <p:nvGrpSpPr>
          <p:cNvPr id="76" name="Google Shape;76;p16"/>
          <p:cNvGrpSpPr/>
          <p:nvPr/>
        </p:nvGrpSpPr>
        <p:grpSpPr>
          <a:xfrm>
            <a:off x="5751575" y="1290800"/>
            <a:ext cx="3360623" cy="3519223"/>
            <a:chOff x="5751575" y="1290800"/>
            <a:chExt cx="3360623" cy="3519223"/>
          </a:xfrm>
        </p:grpSpPr>
        <p:pic>
          <p:nvPicPr>
            <p:cNvPr id="77" name="Google Shape;77;p16" descr="A screenshot of a computer&#10;&#10;Description automatically generated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5751575" y="1290800"/>
              <a:ext cx="3360623" cy="3519223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8" name="Google Shape;78;p16"/>
            <p:cNvSpPr/>
            <p:nvPr/>
          </p:nvSpPr>
          <p:spPr>
            <a:xfrm>
              <a:off x="6739500" y="4425625"/>
              <a:ext cx="815400" cy="3624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Filters</a:t>
            </a:r>
            <a:endParaRPr/>
          </a:p>
        </p:txBody>
      </p:sp>
      <p:sp>
        <p:nvSpPr>
          <p:cNvPr id="444" name="Google Shape;444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Filter</a:t>
            </a:r>
            <a:r>
              <a:rPr lang="en-GB"/>
              <a:t> to reduce the dataset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select </a:t>
            </a:r>
            <a:r>
              <a:rPr lang="en-GB" b="1"/>
              <a:t>multiple</a:t>
            </a:r>
            <a:r>
              <a:rPr lang="en-GB"/>
              <a:t> filters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regions, IDs, GO terms, etc...</a:t>
            </a:r>
            <a:endParaRPr/>
          </a:p>
        </p:txBody>
      </p:sp>
      <p:pic>
        <p:nvPicPr>
          <p:cNvPr id="445" name="Google Shape;4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388" y="2553225"/>
            <a:ext cx="5476931" cy="24202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Attributes</a:t>
            </a:r>
            <a:endParaRPr/>
          </a:p>
        </p:txBody>
      </p:sp>
      <p:sp>
        <p:nvSpPr>
          <p:cNvPr id="451" name="Google Shape;451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data to </a:t>
            </a:r>
            <a:r>
              <a:rPr lang="en-GB" b="1"/>
              <a:t>export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IDs, genomic locations, sequences, homologues, etc...</a:t>
            </a:r>
            <a:endParaRPr/>
          </a:p>
        </p:txBody>
      </p:sp>
      <p:pic>
        <p:nvPicPr>
          <p:cNvPr id="452" name="Google Shape;4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600" y="2406825"/>
            <a:ext cx="5932790" cy="2566627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Results</a:t>
            </a:r>
            <a:endParaRPr/>
          </a:p>
        </p:txBody>
      </p:sp>
      <p:sp>
        <p:nvSpPr>
          <p:cNvPr id="458" name="Google Shape;45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 your selected data in multiple formats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HTML, TSV, CSV, XLS</a:t>
            </a:r>
            <a:endParaRPr/>
          </a:p>
        </p:txBody>
      </p:sp>
      <p:pic>
        <p:nvPicPr>
          <p:cNvPr id="459" name="Google Shape;4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8475"/>
            <a:ext cx="8740516" cy="27826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3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Do Exercise 3 - “CRISPR design”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Covers: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Using </a:t>
            </a:r>
            <a:r>
              <a:rPr lang="en-GB" err="1">
                <a:solidFill>
                  <a:schemeClr val="dk1"/>
                </a:solidFill>
              </a:rPr>
              <a:t>BioMart</a:t>
            </a:r>
            <a:r>
              <a:rPr lang="en-GB">
                <a:solidFill>
                  <a:schemeClr val="dk1"/>
                </a:solidFill>
              </a:rPr>
              <a:t> to download sequence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Designing and checking </a:t>
            </a:r>
            <a:r>
              <a:rPr lang="en-GB" err="1">
                <a:solidFill>
                  <a:schemeClr val="dk1"/>
                </a:solidFill>
              </a:rPr>
              <a:t>guideRNAs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Go to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mbl2023.buschlab.org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5368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Tools</a:t>
            </a:r>
            <a:endParaRPr/>
          </a:p>
        </p:txBody>
      </p:sp>
      <p:sp>
        <p:nvSpPr>
          <p:cNvPr id="465" name="Google Shape;465;p69"/>
          <p:cNvSpPr txBox="1">
            <a:spLocks noGrp="1"/>
          </p:cNvSpPr>
          <p:nvPr>
            <p:ph type="body" idx="1"/>
          </p:nvPr>
        </p:nvSpPr>
        <p:spPr>
          <a:xfrm>
            <a:off x="248975" y="4456025"/>
            <a:ext cx="8520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Results from all tools can be stored indefinitely if you create an </a:t>
            </a:r>
            <a:r>
              <a:rPr lang="en-GB" b="1" err="1"/>
              <a:t>Ensembl</a:t>
            </a:r>
            <a:r>
              <a:rPr lang="en-GB" b="1"/>
              <a:t> account</a:t>
            </a:r>
            <a:endParaRPr b="1"/>
          </a:p>
        </p:txBody>
      </p:sp>
      <p:pic>
        <p:nvPicPr>
          <p:cNvPr id="466" name="Google Shape;4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00" y="1201050"/>
            <a:ext cx="6530294" cy="31312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7" name="Google Shape;467;p69"/>
          <p:cNvSpPr/>
          <p:nvPr/>
        </p:nvSpPr>
        <p:spPr>
          <a:xfrm>
            <a:off x="7522971" y="1201050"/>
            <a:ext cx="209100" cy="104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Effect Predictor</a:t>
            </a:r>
            <a:endParaRPr/>
          </a:p>
        </p:txBody>
      </p:sp>
      <p:sp>
        <p:nvSpPr>
          <p:cNvPr id="473" name="Google Shape;473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VEP predicts </a:t>
            </a:r>
            <a:r>
              <a:rPr lang="en-GB" b="1"/>
              <a:t>consequences</a:t>
            </a:r>
            <a:r>
              <a:rPr lang="en-GB"/>
              <a:t> of variants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www.ensembl.org/Danio_rerio/Tools/VEP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Example:</a:t>
            </a:r>
            <a:br>
              <a:rPr lang="en-GB"/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3169475 3169475 G/T 1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3169514 3169514 A/T 1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3166910 3166910 C/A 1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/>
              <a:t>(Chr, Start, End, REF/ALT, Strand)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Custom Ensembl format, but standard formats like </a:t>
            </a:r>
            <a:r>
              <a:rPr lang="en-GB" b="1"/>
              <a:t>VCF</a:t>
            </a:r>
            <a:r>
              <a:rPr lang="en-GB"/>
              <a:t> can be used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Effect Predictor</a:t>
            </a:r>
            <a:endParaRPr/>
          </a:p>
        </p:txBody>
      </p:sp>
      <p:pic>
        <p:nvPicPr>
          <p:cNvPr id="479" name="Google Shape;4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0" y="1656375"/>
            <a:ext cx="8558700" cy="28877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4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Do Exercise 4 - “exploring variation”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Covers: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Variant nomenclature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Variant Effect Predictor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Variant tables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Go to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mbl2023.buschlab.org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91333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Assembly Converter</a:t>
            </a:r>
            <a:endParaRPr/>
          </a:p>
        </p:txBody>
      </p:sp>
      <p:sp>
        <p:nvSpPr>
          <p:cNvPr id="485" name="Google Shape;485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Assembly Converter allows converting coordinates from one assembly to another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Also known as </a:t>
            </a:r>
            <a:r>
              <a:rPr lang="en-GB" b="1"/>
              <a:t>LiftOver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used for converting coordinates found in old papers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www.ensembl.org/Danio_rerio/Tools/AssemblyConverter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Example:</a:t>
            </a:r>
            <a:br>
              <a:rPr lang="en-GB"/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3144711 3144711 sa39354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3145013 3145013 sa43743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solidFill>
                  <a:schemeClr val="dk1"/>
                </a:solidFill>
              </a:rPr>
              <a:t>(Chr, Start, End, Name)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b="1">
                <a:solidFill>
                  <a:schemeClr val="dk1"/>
                </a:solidFill>
              </a:rPr>
              <a:t>BED format: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www.ensembl.org/info/website/upload/bed.html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(Only first three fields are essential)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Assembly Converter</a:t>
            </a:r>
            <a:endParaRPr/>
          </a:p>
        </p:txBody>
      </p:sp>
      <p:pic>
        <p:nvPicPr>
          <p:cNvPr id="491" name="Google Shape;4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13" y="1273697"/>
            <a:ext cx="7025275" cy="3622399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Zebrafish Genome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GRCz11</a:t>
            </a:r>
            <a:r>
              <a:rPr lang="en-GB"/>
              <a:t> (danRer11) - latest assembly, released in 2017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Sequencing strategy: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90% clone by clone sequencing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b="1"/>
              <a:t>High quality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10% whole genome shotgun sequencing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b="1"/>
              <a:t>Lower quality</a:t>
            </a:r>
            <a:endParaRPr b="1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Fills gaps between clones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Identified by accessions beginning with </a:t>
            </a:r>
            <a:r>
              <a:rPr lang="en-GB" b="1"/>
              <a:t>CABZ</a:t>
            </a:r>
            <a:endParaRPr b="1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" y="3384179"/>
            <a:ext cx="9144003" cy="1759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Assembly Converter</a:t>
            </a:r>
            <a:endParaRPr/>
          </a:p>
        </p:txBody>
      </p:sp>
      <p:pic>
        <p:nvPicPr>
          <p:cNvPr id="497" name="Google Shape;49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13" y="1273697"/>
            <a:ext cx="7025275" cy="3622399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8" name="Google Shape;498;p74"/>
          <p:cNvSpPr txBox="1"/>
          <p:nvPr/>
        </p:nvSpPr>
        <p:spPr>
          <a:xfrm>
            <a:off x="2111750" y="1860850"/>
            <a:ext cx="5025000" cy="2353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Input: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3144711 3144711 sa39354</a:t>
            </a:r>
            <a:b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3145013 3145013 sa43743</a:t>
            </a:r>
            <a:b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Output:</a:t>
            </a:r>
            <a:b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3161984 3161984 sa39354</a:t>
            </a:r>
            <a:b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3162286 3162286 sa43743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In-Silico PCR</a:t>
            </a:r>
            <a:endParaRPr/>
          </a:p>
        </p:txBody>
      </p:sp>
      <p:sp>
        <p:nvSpPr>
          <p:cNvPr id="504" name="Google Shape;504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 search for possible products from a pair of </a:t>
            </a:r>
            <a:r>
              <a:rPr lang="en-GB" b="1"/>
              <a:t>PCR</a:t>
            </a:r>
            <a:r>
              <a:rPr lang="en-GB"/>
              <a:t> primers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genome.ucsc.edu/cgi-bin/hgPcr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In-Silico PCR</a:t>
            </a:r>
            <a:endParaRPr/>
          </a:p>
        </p:txBody>
      </p:sp>
      <p:sp>
        <p:nvSpPr>
          <p:cNvPr id="510" name="Google Shape;510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 search for possible products from a pair of </a:t>
            </a:r>
            <a:r>
              <a:rPr lang="en-GB" b="1"/>
              <a:t>PCR</a:t>
            </a:r>
            <a:r>
              <a:rPr lang="en-GB"/>
              <a:t> primers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genome.ucsc.edu/cgi-bin/hgPcr</a:t>
            </a:r>
            <a:endParaRPr/>
          </a:p>
        </p:txBody>
      </p:sp>
      <p:pic>
        <p:nvPicPr>
          <p:cNvPr id="511" name="Google Shape;51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313" y="1194300"/>
            <a:ext cx="5251074" cy="3848848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In-Silico PCR</a:t>
            </a:r>
            <a:endParaRPr/>
          </a:p>
        </p:txBody>
      </p:sp>
      <p:sp>
        <p:nvSpPr>
          <p:cNvPr id="517" name="Google Shape;517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 search for possible products from a pair of </a:t>
            </a:r>
            <a:r>
              <a:rPr lang="en-GB" b="1"/>
              <a:t>PCR</a:t>
            </a:r>
            <a:r>
              <a:rPr lang="en-GB"/>
              <a:t> primers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genome.ucsc.edu/cgi-bin/hgPcr</a:t>
            </a:r>
            <a:endParaRPr/>
          </a:p>
        </p:txBody>
      </p:sp>
      <p:pic>
        <p:nvPicPr>
          <p:cNvPr id="518" name="Google Shape;51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103" y="1259250"/>
            <a:ext cx="3917801" cy="369607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&amp; Ensembl Differences</a:t>
            </a:r>
            <a:endParaRPr/>
          </a:p>
        </p:txBody>
      </p:sp>
      <p:sp>
        <p:nvSpPr>
          <p:cNvPr id="524" name="Google Shape;524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b="1">
                <a:solidFill>
                  <a:schemeClr val="dk1"/>
                </a:solidFill>
              </a:rPr>
              <a:t>Ensembl:</a:t>
            </a:r>
            <a:r>
              <a:rPr lang="en-GB">
                <a:solidFill>
                  <a:schemeClr val="dk1"/>
                </a:solidFill>
              </a:rPr>
              <a:t> 1</a:t>
            </a:r>
            <a:br>
              <a:rPr lang="en-GB">
                <a:solidFill>
                  <a:schemeClr val="dk1"/>
                </a:solidFill>
              </a:rPr>
            </a:br>
            <a:r>
              <a:rPr lang="en-GB" b="1"/>
              <a:t>UCSC:</a:t>
            </a:r>
            <a:r>
              <a:rPr lang="en-GB"/>
              <a:t> chr1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b="1">
                <a:solidFill>
                  <a:schemeClr val="dk1"/>
                </a:solidFill>
              </a:rPr>
              <a:t>Ensembl:</a:t>
            </a:r>
            <a:r>
              <a:rPr lang="en-GB">
                <a:solidFill>
                  <a:schemeClr val="dk1"/>
                </a:solidFill>
              </a:rPr>
              <a:t> 1-based coordinates (bases numbered)</a:t>
            </a:r>
            <a:br>
              <a:rPr lang="en-GB"/>
            </a:br>
            <a:r>
              <a:rPr lang="en-GB" b="1"/>
              <a:t>UCSC:</a:t>
            </a:r>
            <a:r>
              <a:rPr lang="en-GB"/>
              <a:t> 0-based coordinates (numbers between bases)</a:t>
            </a:r>
            <a:endParaRPr/>
          </a:p>
        </p:txBody>
      </p:sp>
      <p:pic>
        <p:nvPicPr>
          <p:cNvPr id="525" name="Google Shape;5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00" y="2626625"/>
            <a:ext cx="7667402" cy="1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8"/>
          <p:cNvSpPr txBox="1">
            <a:spLocks noGrp="1"/>
          </p:cNvSpPr>
          <p:nvPr>
            <p:ph type="body" idx="1"/>
          </p:nvPr>
        </p:nvSpPr>
        <p:spPr>
          <a:xfrm>
            <a:off x="311700" y="4300200"/>
            <a:ext cx="8520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</a:t>
            </a:r>
            <a:r>
              <a:rPr lang="en-GB" b="1"/>
              <a:t>G</a:t>
            </a:r>
            <a:r>
              <a:rPr lang="en-GB"/>
              <a:t> is </a:t>
            </a:r>
            <a:r>
              <a:rPr lang="en-GB" b="1"/>
              <a:t>1:4-4</a:t>
            </a:r>
            <a:r>
              <a:rPr lang="en-GB"/>
              <a:t> in Ensembl coordinates but </a:t>
            </a:r>
            <a:r>
              <a:rPr lang="en-GB" b="1"/>
              <a:t>1:3-4</a:t>
            </a:r>
            <a:r>
              <a:rPr lang="en-GB"/>
              <a:t> in UCSC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Tracks</a:t>
            </a:r>
            <a:endParaRPr/>
          </a:p>
        </p:txBody>
      </p:sp>
      <p:sp>
        <p:nvSpPr>
          <p:cNvPr id="532" name="Google Shape;532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Click “Custom tracks” and add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https://mbl2023.buschlab.org/data/3p-seq.bed</a:t>
            </a:r>
            <a:endParaRPr/>
          </a:p>
        </p:txBody>
      </p:sp>
      <p:pic>
        <p:nvPicPr>
          <p:cNvPr id="533" name="Google Shape;53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800" y="1637000"/>
            <a:ext cx="6516106" cy="30544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4" name="Google Shape;534;p79"/>
          <p:cNvSpPr txBox="1"/>
          <p:nvPr/>
        </p:nvSpPr>
        <p:spPr>
          <a:xfrm>
            <a:off x="264850" y="4774125"/>
            <a:ext cx="869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24 hpf 3P-Seq data from Bartel lab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Custom Tracks</a:t>
            </a:r>
            <a:endParaRPr/>
          </a:p>
        </p:txBody>
      </p:sp>
      <p:sp>
        <p:nvSpPr>
          <p:cNvPr id="540" name="Google Shape;540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(reverse strand)</a:t>
            </a:r>
            <a:endParaRPr sz="1650"/>
          </a:p>
        </p:txBody>
      </p:sp>
      <p:pic>
        <p:nvPicPr>
          <p:cNvPr id="541" name="Google Shape;54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3" y="1608275"/>
            <a:ext cx="6338386" cy="32713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Custom Tracks</a:t>
            </a:r>
            <a:endParaRPr/>
          </a:p>
        </p:txBody>
      </p:sp>
      <p:sp>
        <p:nvSpPr>
          <p:cNvPr id="547" name="Google Shape;547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(forward strand)</a:t>
            </a:r>
            <a:endParaRPr sz="1650"/>
          </a:p>
        </p:txBody>
      </p:sp>
      <p:pic>
        <p:nvPicPr>
          <p:cNvPr id="548" name="Google Shape;5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400" y="1702125"/>
            <a:ext cx="6581212" cy="32713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Tracks - Lawson Lab Annotation</a:t>
            </a:r>
            <a:endParaRPr/>
          </a:p>
        </p:txBody>
      </p:sp>
      <p:sp>
        <p:nvSpPr>
          <p:cNvPr id="554" name="Google Shape;55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Lawson </a:t>
            </a:r>
            <a:r>
              <a:rPr lang="en-GB" i="1"/>
              <a:t>et al.</a:t>
            </a:r>
            <a:r>
              <a:rPr lang="en-GB"/>
              <a:t> (2020) “</a:t>
            </a:r>
            <a:r>
              <a:rPr lang="en-GB" b="1"/>
              <a:t>An improved zebrafish transcriptome annotation for sensitive and comprehensive detection of cell type-specific genes</a:t>
            </a:r>
            <a:r>
              <a:rPr lang="en-GB"/>
              <a:t>”</a:t>
            </a:r>
            <a:br>
              <a:rPr lang="en-GB"/>
            </a:br>
            <a:r>
              <a:rPr lang="en-GB"/>
              <a:t>eLife 9:e55792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www.umassmed.edu/lawson-lab/reagents/zebrafish-transcriptome/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Add:</a:t>
            </a:r>
            <a:br>
              <a:rPr lang="en-GB"/>
            </a:br>
            <a:r>
              <a:rPr lang="en-GB" sz="1700" u="sng">
                <a:solidFill>
                  <a:schemeClr val="hlink"/>
                </a:solidFill>
                <a:hlinkClick r:id="rId4"/>
              </a:rPr>
              <a:t>https://www.umassmed.edu/globalassets/lawson-lab/downloadfiles/v4.3.2.gtf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Large, so Ensembl will be slow - disable or delete when done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Tracks - Lawson Lab Annotation</a:t>
            </a:r>
            <a:endParaRPr/>
          </a:p>
        </p:txBody>
      </p:sp>
      <p:sp>
        <p:nvSpPr>
          <p:cNvPr id="560" name="Google Shape;560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Lawson </a:t>
            </a:r>
            <a:r>
              <a:rPr lang="en-GB" i="1"/>
              <a:t>et al.</a:t>
            </a:r>
            <a:r>
              <a:rPr lang="en-GB"/>
              <a:t> (2020) “</a:t>
            </a:r>
            <a:r>
              <a:rPr lang="en-GB" b="1"/>
              <a:t>An improved zebrafish transcriptome annotation for sensitive and comprehensive detection of cell type-specific genes</a:t>
            </a:r>
            <a:r>
              <a:rPr lang="en-GB"/>
              <a:t>”</a:t>
            </a:r>
            <a:br>
              <a:rPr lang="en-GB"/>
            </a:br>
            <a:r>
              <a:rPr lang="en-GB"/>
              <a:t>eLife 9:e55792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www.umassmed.edu/lawson-lab/reagents/zebrafish-transcriptome/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Add:</a:t>
            </a:r>
            <a:br>
              <a:rPr lang="en-GB"/>
            </a:br>
            <a:r>
              <a:rPr lang="en-GB" sz="1700" u="sng">
                <a:solidFill>
                  <a:schemeClr val="hlink"/>
                </a:solidFill>
                <a:hlinkClick r:id="rId4"/>
              </a:rPr>
              <a:t>https://www.umassmed.edu/globalassets/lawson-lab/downloadfiles/v4.3.2.gtf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Large, so Ensembl will be slow</a:t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288" y="1103175"/>
            <a:ext cx="5551977" cy="3942749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Zebrafish Genome History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608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Genome project started in </a:t>
            </a:r>
            <a:r>
              <a:rPr lang="en-GB" b="1"/>
              <a:t>2001</a:t>
            </a:r>
            <a:r>
              <a:rPr lang="en-GB"/>
              <a:t> at Sanger Institute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Initially sequenced pool of </a:t>
            </a:r>
            <a:r>
              <a:rPr lang="en-GB" b="1"/>
              <a:t>Tübingen</a:t>
            </a:r>
            <a:r>
              <a:rPr lang="en-GB"/>
              <a:t> zebrafish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zebrafish </a:t>
            </a:r>
            <a:r>
              <a:rPr lang="en-GB" b="1"/>
              <a:t>very polymorphic</a:t>
            </a:r>
            <a:r>
              <a:rPr lang="en-GB"/>
              <a:t> compared to humans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Too much variation to join clones, so lots of </a:t>
            </a:r>
            <a:r>
              <a:rPr lang="en-GB" b="1"/>
              <a:t>gaps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+ same region represented by 2+ clones, leading to </a:t>
            </a:r>
            <a:r>
              <a:rPr lang="en-GB" b="1"/>
              <a:t>artificial duplication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Later used </a:t>
            </a:r>
            <a:r>
              <a:rPr lang="en-GB" b="1"/>
              <a:t>double haploid</a:t>
            </a:r>
            <a:r>
              <a:rPr lang="en-GB"/>
              <a:t> Tübingen fish for some clones and most WGS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</a:t>
            </a:r>
            <a:r>
              <a:rPr lang="en-GB" b="1"/>
              <a:t>925 gaps</a:t>
            </a:r>
            <a:r>
              <a:rPr lang="en-GB"/>
              <a:t> between scaffolds and </a:t>
            </a:r>
            <a:r>
              <a:rPr lang="en-GB" b="1"/>
              <a:t>N50 &gt; 7 Mbp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GRCz11 contains </a:t>
            </a:r>
            <a:r>
              <a:rPr lang="en-GB" b="1">
                <a:solidFill>
                  <a:schemeClr val="dk1"/>
                </a:solidFill>
              </a:rPr>
              <a:t>alternative</a:t>
            </a:r>
            <a:r>
              <a:rPr lang="en-GB">
                <a:solidFill>
                  <a:schemeClr val="dk1"/>
                </a:solidFill>
              </a:rPr>
              <a:t> scaffolds</a:t>
            </a:r>
            <a:endParaRPr/>
          </a:p>
        </p:txBody>
      </p:sp>
      <p:grpSp>
        <p:nvGrpSpPr>
          <p:cNvPr id="92" name="Google Shape;92;p18"/>
          <p:cNvGrpSpPr/>
          <p:nvPr/>
        </p:nvGrpSpPr>
        <p:grpSpPr>
          <a:xfrm>
            <a:off x="6172488" y="1410350"/>
            <a:ext cx="2971537" cy="2822425"/>
            <a:chOff x="6172488" y="1410350"/>
            <a:chExt cx="2971537" cy="2822425"/>
          </a:xfrm>
        </p:grpSpPr>
        <p:pic>
          <p:nvPicPr>
            <p:cNvPr id="93" name="Google Shape;9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72488" y="1410350"/>
              <a:ext cx="2971537" cy="257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8"/>
            <p:cNvSpPr txBox="1"/>
            <p:nvPr/>
          </p:nvSpPr>
          <p:spPr>
            <a:xfrm>
              <a:off x="6802225" y="3940275"/>
              <a:ext cx="2265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From https://www.ncbi.nlm.nih.gov/grc/zebrafish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5" name="Google Shape;95;p18"/>
          <p:cNvSpPr txBox="1"/>
          <p:nvPr/>
        </p:nvSpPr>
        <p:spPr>
          <a:xfrm>
            <a:off x="311700" y="4084125"/>
            <a:ext cx="850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When downloading sequence from </a:t>
            </a:r>
            <a:r>
              <a:rPr lang="en-GB" sz="1800" err="1">
                <a:latin typeface="Roboto"/>
                <a:ea typeface="Roboto"/>
                <a:cs typeface="Roboto"/>
                <a:sym typeface="Roboto"/>
              </a:rPr>
              <a:t>Ensembl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FTP site, "</a:t>
            </a:r>
            <a:r>
              <a:rPr lang="en-GB" sz="1800" b="1" err="1">
                <a:latin typeface="Courier New"/>
                <a:ea typeface="Courier New"/>
                <a:cs typeface="Courier New"/>
                <a:sym typeface="Courier New"/>
              </a:rPr>
              <a:t>toplevel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" includes alternative sequence, but "</a:t>
            </a:r>
            <a:r>
              <a:rPr lang="en-GB" sz="1800" b="1" err="1">
                <a:latin typeface="Courier New"/>
                <a:ea typeface="Courier New"/>
                <a:cs typeface="Courier New"/>
                <a:sym typeface="Courier New"/>
              </a:rPr>
              <a:t>primary_assembly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" doesn't and is probably what you want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GB"/>
              <a:t>Regulatory information</a:t>
            </a:r>
          </a:p>
        </p:txBody>
      </p:sp>
      <p:sp>
        <p:nvSpPr>
          <p:cNvPr id="554" name="Google Shape;55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 err="1"/>
              <a:t>Ensembl</a:t>
            </a:r>
            <a:r>
              <a:rPr lang="en-GB"/>
              <a:t> integrates </a:t>
            </a:r>
            <a:r>
              <a:rPr lang="en-GB" b="1"/>
              <a:t>regulatory information</a:t>
            </a:r>
            <a:r>
              <a:rPr lang="en-GB"/>
              <a:t> from a variety of genome-wide assays (e.g. </a:t>
            </a:r>
            <a:r>
              <a:rPr lang="en-GB" err="1"/>
              <a:t>ChIP-seq</a:t>
            </a:r>
            <a:r>
              <a:rPr lang="en-GB"/>
              <a:t> and DNase-</a:t>
            </a:r>
            <a:r>
              <a:rPr lang="en-GB" err="1"/>
              <a:t>seq</a:t>
            </a:r>
            <a:r>
              <a:rPr lang="en-GB"/>
              <a:t>)</a:t>
            </a:r>
          </a:p>
          <a:p>
            <a:pPr>
              <a:lnSpc>
                <a:spcPct val="114999"/>
              </a:lnSpc>
            </a:pPr>
            <a:r>
              <a:rPr lang="en-GB"/>
              <a:t>But only has annotation for a limited set of species (mainly human and mouse, but also pig, chicken and some fish)</a:t>
            </a:r>
          </a:p>
          <a:p>
            <a:pPr>
              <a:lnSpc>
                <a:spcPct val="114999"/>
              </a:lnSpc>
            </a:pPr>
            <a:r>
              <a:rPr lang="en-GB" b="1"/>
              <a:t>Not</a:t>
            </a:r>
            <a:r>
              <a:rPr lang="en-GB"/>
              <a:t> zebrafish</a:t>
            </a:r>
          </a:p>
          <a:p>
            <a:pPr>
              <a:lnSpc>
                <a:spcPct val="114999"/>
              </a:lnSpc>
            </a:pPr>
            <a:r>
              <a:rPr lang="en-GB"/>
              <a:t>Instead have </a:t>
            </a:r>
            <a:r>
              <a:rPr lang="en-GB" b="1"/>
              <a:t>DANIO-CODE</a:t>
            </a:r>
            <a:r>
              <a:rPr lang="en-GB"/>
              <a:t>, a compendium of functional genomics datasets:</a:t>
            </a:r>
            <a:br>
              <a:rPr lang="en-GB"/>
            </a:br>
            <a:r>
              <a:rPr lang="en-GB">
                <a:hlinkClick r:id="rId3"/>
              </a:rPr>
              <a:t>https://danio-code.zfin.org/</a:t>
            </a:r>
          </a:p>
          <a:p>
            <a:pPr>
              <a:lnSpc>
                <a:spcPct val="114999"/>
              </a:lnSpc>
            </a:pPr>
            <a:r>
              <a:rPr lang="en-GB"/>
              <a:t>Datasets submitted to DANIO-CODE can be visualised in </a:t>
            </a:r>
            <a:r>
              <a:rPr lang="en-GB" err="1"/>
              <a:t>Ensembl</a:t>
            </a:r>
            <a:r>
              <a:rPr lang="en-GB"/>
              <a:t> (and UCSC)</a:t>
            </a:r>
          </a:p>
        </p:txBody>
      </p:sp>
    </p:spTree>
    <p:extLst>
      <p:ext uri="{BB962C8B-B14F-4D97-AF65-F5344CB8AC3E}">
        <p14:creationId xmlns:p14="http://schemas.microsoft.com/office/powerpoint/2010/main" val="16283644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GB"/>
              <a:t>Regulatory information</a:t>
            </a:r>
          </a:p>
        </p:txBody>
      </p:sp>
      <p:sp>
        <p:nvSpPr>
          <p:cNvPr id="554" name="Google Shape;55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/>
              <a:t>For </a:t>
            </a:r>
            <a:r>
              <a:rPr lang="en-GB" err="1"/>
              <a:t>Ensembl</a:t>
            </a:r>
            <a:r>
              <a:rPr lang="en-GB"/>
              <a:t>, add a </a:t>
            </a:r>
            <a:r>
              <a:rPr lang="en-GB" b="1"/>
              <a:t>custom track</a:t>
            </a:r>
            <a:r>
              <a:rPr lang="en-GB"/>
              <a:t> using the DANIO-CODE track hub:</a:t>
            </a:r>
            <a:br>
              <a:rPr lang="en-GB"/>
            </a:br>
            <a:r>
              <a:rPr lang="en-GB">
                <a:hlinkClick r:id="rId3"/>
              </a:rPr>
              <a:t>https://danio-code.zfin.org/trackhub/DANIO-CODE.hub.txt</a:t>
            </a: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(You will need to select "</a:t>
            </a:r>
            <a:r>
              <a:rPr lang="en-GB" b="1"/>
              <a:t>Track Hub</a:t>
            </a:r>
            <a:r>
              <a:rPr lang="en-GB"/>
              <a:t>" for the data format.)</a:t>
            </a:r>
          </a:p>
          <a:p>
            <a:pPr>
              <a:lnSpc>
                <a:spcPct val="114999"/>
              </a:lnSpc>
            </a:pPr>
            <a:r>
              <a:rPr lang="en-GB"/>
              <a:t>Does make </a:t>
            </a:r>
            <a:r>
              <a:rPr lang="en-GB" err="1"/>
              <a:t>Ensembl</a:t>
            </a:r>
            <a:r>
              <a:rPr lang="en-GB"/>
              <a:t> quite slow, even with just the default tracks displayed</a:t>
            </a:r>
          </a:p>
          <a:p>
            <a:pPr>
              <a:lnSpc>
                <a:spcPct val="114999"/>
              </a:lnSpc>
            </a:pPr>
            <a:r>
              <a:rPr lang="en-GB"/>
              <a:t>Instead, could use UCSC by following instructions at:</a:t>
            </a:r>
            <a:br>
              <a:rPr lang="en-GB"/>
            </a:br>
            <a:r>
              <a:rPr lang="en-GB">
                <a:hlinkClick r:id="rId4"/>
              </a:rPr>
              <a:t>https://danio-code.zfin.org/help/</a:t>
            </a:r>
            <a:endParaRPr lang="en-GB"/>
          </a:p>
          <a:p>
            <a:pPr>
              <a:lnSpc>
                <a:spcPct val="114999"/>
              </a:lnSpc>
            </a:pPr>
            <a:endParaRPr lang="en-GB"/>
          </a:p>
          <a:p>
            <a:pPr>
              <a:lnSpc>
                <a:spcPct val="114999"/>
              </a:lnSpc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144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GB"/>
              <a:t>Regulatory information</a:t>
            </a:r>
          </a:p>
        </p:txBody>
      </p:sp>
      <p:sp>
        <p:nvSpPr>
          <p:cNvPr id="554" name="Google Shape;55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/>
              <a:t>For </a:t>
            </a:r>
            <a:r>
              <a:rPr lang="en-GB" err="1"/>
              <a:t>Ensembl</a:t>
            </a:r>
            <a:r>
              <a:rPr lang="en-GB"/>
              <a:t>, add a custom track using the DANIO-CODE track hub:</a:t>
            </a:r>
            <a:br>
              <a:rPr lang="en-GB"/>
            </a:br>
            <a:r>
              <a:rPr lang="en-GB">
                <a:hlinkClick r:id="rId3"/>
              </a:rPr>
              <a:t>https://danio-code.zfin.org/trackhub/DANIO-CODE.hub.txt</a:t>
            </a:r>
            <a:endParaRPr lang="en-GB"/>
          </a:p>
          <a:p>
            <a:pPr>
              <a:lnSpc>
                <a:spcPct val="114999"/>
              </a:lnSpc>
            </a:pPr>
            <a:r>
              <a:rPr lang="en-GB"/>
              <a:t>(You will need to select "Track Hub" for the data format.)</a:t>
            </a:r>
          </a:p>
          <a:p>
            <a:pPr>
              <a:lnSpc>
                <a:spcPct val="114999"/>
              </a:lnSpc>
            </a:pPr>
            <a:r>
              <a:rPr lang="en-GB"/>
              <a:t>Does make </a:t>
            </a:r>
            <a:r>
              <a:rPr lang="en-GB" err="1"/>
              <a:t>Ensembl</a:t>
            </a:r>
            <a:r>
              <a:rPr lang="en-GB"/>
              <a:t> quite slow, even with just the default tracks displayed</a:t>
            </a:r>
          </a:p>
          <a:p>
            <a:pPr>
              <a:lnSpc>
                <a:spcPct val="114999"/>
              </a:lnSpc>
            </a:pPr>
            <a:r>
              <a:rPr lang="en-GB"/>
              <a:t>Instead, could use UCSC by following instructions at:</a:t>
            </a:r>
            <a:br>
              <a:rPr lang="en-GB"/>
            </a:br>
            <a:r>
              <a:rPr lang="en-GB">
                <a:hlinkClick r:id="rId4"/>
              </a:rPr>
              <a:t>https://danio-code.zfin.org/help/</a:t>
            </a:r>
            <a:endParaRPr lang="en-GB"/>
          </a:p>
          <a:p>
            <a:pPr>
              <a:lnSpc>
                <a:spcPct val="114999"/>
              </a:lnSpc>
            </a:pPr>
            <a:endParaRPr lang="en-GB"/>
          </a:p>
          <a:p>
            <a:pPr>
              <a:lnSpc>
                <a:spcPct val="114999"/>
              </a:lnSpc>
            </a:pPr>
            <a:endParaRPr lang="en-GB"/>
          </a:p>
        </p:txBody>
      </p:sp>
      <p:pic>
        <p:nvPicPr>
          <p:cNvPr id="2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3FA23A-A149-18FC-9B3A-4CC8D6B54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02" y="1233870"/>
            <a:ext cx="7019170" cy="3333602"/>
          </a:xfrm>
          <a:prstGeom prst="rect">
            <a:avLst/>
          </a:prstGeom>
          <a:ln w="12700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6000756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5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Do Exercise 5 - “exploring data”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Covers: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err="1">
                <a:solidFill>
                  <a:schemeClr val="dk1"/>
                </a:solidFill>
              </a:rPr>
              <a:t>BioMart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Making BED files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Finding candidate genes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Finding orthologues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Go to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mbl2023.buschlab.org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 Summary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err="1"/>
              <a:t>BioMart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 tools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Custom tracks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Learning outcomes: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Use </a:t>
            </a:r>
            <a:r>
              <a:rPr lang="en-GB" err="1">
                <a:solidFill>
                  <a:schemeClr val="dk1"/>
                </a:solidFill>
              </a:rPr>
              <a:t>BioMart</a:t>
            </a:r>
            <a:r>
              <a:rPr lang="en-GB">
                <a:solidFill>
                  <a:schemeClr val="dk1"/>
                </a:solidFill>
              </a:rPr>
              <a:t> to download data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Analyse variants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Making BED files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Upload custom tracks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201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5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573" name="Google Shape;573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95</Slides>
  <Notes>95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Simple Light</vt:lpstr>
      <vt:lpstr>Genome Literacy Workshop</vt:lpstr>
      <vt:lpstr>Why genome literacy?</vt:lpstr>
      <vt:lpstr>Learning Outcomes</vt:lpstr>
      <vt:lpstr>Workshop structure</vt:lpstr>
      <vt:lpstr>Workshop structure</vt:lpstr>
      <vt:lpstr>Part 1</vt:lpstr>
      <vt:lpstr>Ensembl</vt:lpstr>
      <vt:lpstr>Zebrafish Genome</vt:lpstr>
      <vt:lpstr>Zebrafish Genome History</vt:lpstr>
      <vt:lpstr>Older Assemblies</vt:lpstr>
      <vt:lpstr>Ensembl Mirrors</vt:lpstr>
      <vt:lpstr>Finding Your Gene</vt:lpstr>
      <vt:lpstr>Finding Your Gene</vt:lpstr>
      <vt:lpstr>Finding Your Gene</vt:lpstr>
      <vt:lpstr>Finding Your Gene</vt:lpstr>
      <vt:lpstr>Gene Names</vt:lpstr>
      <vt:lpstr>Stable IDs</vt:lpstr>
      <vt:lpstr>Stable IDs</vt:lpstr>
      <vt:lpstr>Stable IDs</vt:lpstr>
      <vt:lpstr>Stable IDs</vt:lpstr>
      <vt:lpstr>Stable IDs</vt:lpstr>
      <vt:lpstr>Stable IDs</vt:lpstr>
      <vt:lpstr>Stable IDs</vt:lpstr>
      <vt:lpstr>Gene Annotation</vt:lpstr>
      <vt:lpstr>Manual Annotation</vt:lpstr>
      <vt:lpstr>Automatic Annotation</vt:lpstr>
      <vt:lpstr>Merged Annotation</vt:lpstr>
      <vt:lpstr>Which Transcript?</vt:lpstr>
      <vt:lpstr>"Region in detail" Demo</vt:lpstr>
      <vt:lpstr>"Region in detail" Demo</vt:lpstr>
      <vt:lpstr>Quiz time!</vt:lpstr>
      <vt:lpstr>Exercise 1</vt:lpstr>
      <vt:lpstr>Part 1 summary</vt:lpstr>
      <vt:lpstr>Part 2</vt:lpstr>
      <vt:lpstr>"Configure this page" Demo</vt:lpstr>
      <vt:lpstr>RefSeq Aside</vt:lpstr>
      <vt:lpstr>"Configure this page" Demo</vt:lpstr>
      <vt:lpstr>"Configure this page" Demo</vt:lpstr>
      <vt:lpstr>"Gene" Demo - Summary</vt:lpstr>
      <vt:lpstr>"Gene" Demo - Transcript Table</vt:lpstr>
      <vt:lpstr>"Gene" Demo - Splice Variants</vt:lpstr>
      <vt:lpstr>"Gene" Demo - Orthologues</vt:lpstr>
      <vt:lpstr>"Gene" Demo - Paralogues</vt:lpstr>
      <vt:lpstr>"Gene" Demo - GO Terms</vt:lpstr>
      <vt:lpstr>"Gene" Demo - External References</vt:lpstr>
      <vt:lpstr>"Gene" Demo - Expression Atlas</vt:lpstr>
      <vt:lpstr>Compara</vt:lpstr>
      <vt:lpstr>Compara - Gene Trees</vt:lpstr>
      <vt:lpstr>Compara - Infer Homologues (Orthologues &amp; Paralogues)</vt:lpstr>
      <vt:lpstr>Compara - lonp1 Gene Tree</vt:lpstr>
      <vt:lpstr>Problem with latest release</vt:lpstr>
      <vt:lpstr>Problem with latest release</vt:lpstr>
      <vt:lpstr>Problem with latest release</vt:lpstr>
      <vt:lpstr>Problem with latest release</vt:lpstr>
      <vt:lpstr>Problem with latest release</vt:lpstr>
      <vt:lpstr>Problem with latest release</vt:lpstr>
      <vt:lpstr>Problem with latest release</vt:lpstr>
      <vt:lpstr>Problem with latest release</vt:lpstr>
      <vt:lpstr>Compara - Whole Genome Alignments</vt:lpstr>
      <vt:lpstr>Synteny Example</vt:lpstr>
      <vt:lpstr>Synteny Example</vt:lpstr>
      <vt:lpstr>Synteny Example</vt:lpstr>
      <vt:lpstr>Synteny Example</vt:lpstr>
      <vt:lpstr>Exercise 2</vt:lpstr>
      <vt:lpstr>Summary overview of Ensembl Browser</vt:lpstr>
      <vt:lpstr>Part 2 summary</vt:lpstr>
      <vt:lpstr>Part 3 (Day 2)</vt:lpstr>
      <vt:lpstr>BioMart</vt:lpstr>
      <vt:lpstr>BioMart - Dataset</vt:lpstr>
      <vt:lpstr>BioMart - Filters</vt:lpstr>
      <vt:lpstr>BioMart - Attributes</vt:lpstr>
      <vt:lpstr>BioMart - Results</vt:lpstr>
      <vt:lpstr>Exercise 3</vt:lpstr>
      <vt:lpstr>More Tools</vt:lpstr>
      <vt:lpstr>Variant Effect Predictor</vt:lpstr>
      <vt:lpstr>Variant Effect Predictor</vt:lpstr>
      <vt:lpstr>Exercise 4</vt:lpstr>
      <vt:lpstr>Assembly Converter</vt:lpstr>
      <vt:lpstr>Assembly Converter</vt:lpstr>
      <vt:lpstr>Assembly Converter</vt:lpstr>
      <vt:lpstr>UCSC In-Silico PCR</vt:lpstr>
      <vt:lpstr>UCSC In-Silico PCR</vt:lpstr>
      <vt:lpstr>UCSC In-Silico PCR</vt:lpstr>
      <vt:lpstr>UCSC &amp; Ensembl Differences</vt:lpstr>
      <vt:lpstr>Custom Tracks</vt:lpstr>
      <vt:lpstr>Custom Tracks</vt:lpstr>
      <vt:lpstr>Custom Tracks</vt:lpstr>
      <vt:lpstr>Custom Tracks - Lawson Lab Annotation</vt:lpstr>
      <vt:lpstr>Custom Tracks - Lawson Lab Annotation</vt:lpstr>
      <vt:lpstr>Regulatory information</vt:lpstr>
      <vt:lpstr>Regulatory information</vt:lpstr>
      <vt:lpstr>Regulatory information</vt:lpstr>
      <vt:lpstr>Exercise 5</vt:lpstr>
      <vt:lpstr>Part 3 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Literacy Workshop</dc:title>
  <dc:creator>Elisabeth Busch-Nentwich</dc:creator>
  <cp:revision>3</cp:revision>
  <dcterms:modified xsi:type="dcterms:W3CDTF">2023-07-27T15:46:26Z</dcterms:modified>
</cp:coreProperties>
</file>